
<file path=[Content_Types].xml><?xml version="1.0" encoding="utf-8"?>
<Types xmlns="http://schemas.openxmlformats.org/package/2006/content-types">
  <Default Extension="fntdata" ContentType="application/x-fontdata"/>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63" r:id="rId1"/>
  </p:sldMasterIdLst>
  <p:notesMasterIdLst>
    <p:notesMasterId r:id="rId3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9" r:id="rId27"/>
    <p:sldId id="281" r:id="rId28"/>
    <p:sldId id="282" r:id="rId29"/>
    <p:sldId id="283" r:id="rId30"/>
    <p:sldId id="284" r:id="rId31"/>
    <p:sldId id="285" r:id="rId32"/>
    <p:sldId id="286" r:id="rId33"/>
    <p:sldId id="287" r:id="rId34"/>
    <p:sldId id="288" r:id="rId35"/>
  </p:sldIdLst>
  <p:sldSz cx="9144000" cy="5143500" type="screen16x9"/>
  <p:notesSz cx="6858000" cy="9144000"/>
  <p:embeddedFontLst>
    <p:embeddedFont>
      <p:font typeface="Anaheim" panose="020B0604020202020204" charset="0"/>
      <p:regular r:id="rId37"/>
    </p:embeddedFont>
    <p:embeddedFont>
      <p:font typeface="Anton" pitchFamily="2" charset="0"/>
      <p:regular r:id="rId38"/>
    </p:embeddedFont>
    <p:embeddedFont>
      <p:font typeface="Economica" panose="020B0604020202020204" charset="0"/>
      <p:regular r:id="rId39"/>
      <p:bold r:id="rId40"/>
      <p:italic r:id="rId41"/>
      <p:boldItalic r:id="rId42"/>
    </p:embeddedFont>
    <p:embeddedFont>
      <p:font typeface="Open Sans" panose="020B0606030504020204" pitchFamily="34" charset="0"/>
      <p:regular r:id="rId43"/>
      <p:bold r:id="rId44"/>
      <p:italic r:id="rId45"/>
      <p:boldItalic r:id="rId46"/>
    </p:embeddedFont>
    <p:embeddedFont>
      <p:font typeface="Roboto" panose="02000000000000000000" pitchFamily="2" charset="0"/>
      <p:regular r:id="rId47"/>
      <p:bold r:id="rId48"/>
      <p:italic r:id="rId49"/>
      <p:boldItalic r:id="rId5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9614298-44E3-45D9-894F-4B7055601D7D}">
  <a:tblStyle styleId="{D9614298-44E3-45D9-894F-4B7055601D7D}"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31"/>
    <p:restoredTop sz="91562"/>
  </p:normalViewPr>
  <p:slideViewPr>
    <p:cSldViewPr snapToGrid="0">
      <p:cViewPr varScale="1">
        <p:scale>
          <a:sx n="128" d="100"/>
          <a:sy n="128" d="100"/>
        </p:scale>
        <p:origin x="678" y="10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3.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6.fntdata"/><Relationship Id="rId47" Type="http://schemas.openxmlformats.org/officeDocument/2006/relationships/font" Target="fonts/font11.fntdata"/><Relationship Id="rId50" Type="http://schemas.openxmlformats.org/officeDocument/2006/relationships/font" Target="fonts/font14.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1.fntdata"/><Relationship Id="rId40" Type="http://schemas.openxmlformats.org/officeDocument/2006/relationships/font" Target="fonts/font4.fntdata"/><Relationship Id="rId45" Type="http://schemas.openxmlformats.org/officeDocument/2006/relationships/font" Target="fonts/font9.fntdata"/><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8.fntdata"/><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7.fntdata"/><Relationship Id="rId48" Type="http://schemas.openxmlformats.org/officeDocument/2006/relationships/font" Target="fonts/font12.fntdata"/><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2.fntdata"/><Relationship Id="rId46" Type="http://schemas.openxmlformats.org/officeDocument/2006/relationships/font" Target="fonts/font10.fntdata"/><Relationship Id="rId20" Type="http://schemas.openxmlformats.org/officeDocument/2006/relationships/slide" Target="slides/slide19.xml"/><Relationship Id="rId41" Type="http://schemas.openxmlformats.org/officeDocument/2006/relationships/font" Target="fonts/font5.fntdata"/><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49" Type="http://schemas.openxmlformats.org/officeDocument/2006/relationships/font" Target="fonts/font1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13f827a03db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13f827a03db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Everyone introduces self</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fdbc3f5e0d_8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gfdbc3f5e0d_8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200">
                <a:solidFill>
                  <a:schemeClr val="dk1"/>
                </a:solidFill>
                <a:latin typeface="Open Sans"/>
                <a:ea typeface="Open Sans"/>
                <a:cs typeface="Open Sans"/>
                <a:sym typeface="Open Sans"/>
              </a:rPr>
              <a:t>Hana</a:t>
            </a:r>
            <a:endParaRPr sz="1200">
              <a:solidFill>
                <a:schemeClr val="dk1"/>
              </a:solidFill>
              <a:latin typeface="Open Sans"/>
              <a:ea typeface="Open Sans"/>
              <a:cs typeface="Open Sans"/>
              <a:sym typeface="Open Sans"/>
            </a:endParaRPr>
          </a:p>
          <a:p>
            <a:pPr marL="457200" lvl="0" indent="-323850" algn="l" rtl="0">
              <a:lnSpc>
                <a:spcPct val="115000"/>
              </a:lnSpc>
              <a:spcBef>
                <a:spcPts val="1200"/>
              </a:spcBef>
              <a:spcAft>
                <a:spcPts val="0"/>
              </a:spcAft>
              <a:buClr>
                <a:schemeClr val="dk1"/>
              </a:buClr>
              <a:buSzPts val="1500"/>
              <a:buFont typeface="Open Sans"/>
              <a:buChar char="●"/>
            </a:pPr>
            <a:r>
              <a:rPr lang="en" sz="1200">
                <a:solidFill>
                  <a:schemeClr val="dk1"/>
                </a:solidFill>
                <a:latin typeface="Open Sans"/>
                <a:ea typeface="Open Sans"/>
                <a:cs typeface="Open Sans"/>
                <a:sym typeface="Open Sans"/>
              </a:rPr>
              <a:t>The Guttmacher Institute and Wikipedia proved to provide the richest set of data for our project goals.  The dataset contains information on the size of each state population, the legality of abortions within that state, the number of pregnancies, births, miscarriages and abortions. Our dataset had 913 observations..  </a:t>
            </a:r>
            <a:endParaRPr>
              <a:solidFill>
                <a:schemeClr val="dk1"/>
              </a:solidFill>
              <a:latin typeface="Open Sans"/>
              <a:ea typeface="Open Sans"/>
              <a:cs typeface="Open Sans"/>
              <a:sym typeface="Open Sans"/>
            </a:endParaRPr>
          </a:p>
          <a:p>
            <a:pPr marL="457200" lvl="0" indent="-304800" algn="l" rtl="0">
              <a:lnSpc>
                <a:spcPct val="95000"/>
              </a:lnSpc>
              <a:spcBef>
                <a:spcPts val="0"/>
              </a:spcBef>
              <a:spcAft>
                <a:spcPts val="0"/>
              </a:spcAft>
              <a:buClr>
                <a:schemeClr val="dk1"/>
              </a:buClr>
              <a:buSzPts val="1200"/>
              <a:buFont typeface="Open Sans"/>
              <a:buChar char="●"/>
            </a:pPr>
            <a:r>
              <a:rPr lang="en" sz="1200">
                <a:solidFill>
                  <a:schemeClr val="dk1"/>
                </a:solidFill>
                <a:latin typeface="Open Sans"/>
                <a:ea typeface="Open Sans"/>
                <a:cs typeface="Open Sans"/>
                <a:sym typeface="Open Sans"/>
              </a:rPr>
              <a:t>For Opinion Mining, the Surge AI data was used for training with 1025 observations. Data scraping tools was used to pull data from twitter with 50,000</a:t>
            </a:r>
            <a:endParaRPr sz="1500">
              <a:solidFill>
                <a:schemeClr val="dk1"/>
              </a:solidFill>
              <a:latin typeface="Open Sans"/>
              <a:ea typeface="Open Sans"/>
              <a:cs typeface="Open Sans"/>
              <a:sym typeface="Open Sans"/>
            </a:endParaRPr>
          </a:p>
          <a:p>
            <a:pPr marL="0" lvl="0" indent="0" algn="l" rtl="0">
              <a:spcBef>
                <a:spcPts val="1200"/>
              </a:spcBef>
              <a:spcAft>
                <a:spcPts val="0"/>
              </a:spcAft>
              <a:buClr>
                <a:schemeClr val="dk1"/>
              </a:buClr>
              <a:buSzPts val="1100"/>
              <a:buFont typeface="Arial"/>
              <a:buNone/>
            </a:pPr>
            <a:endParaRPr sz="500">
              <a:solidFill>
                <a:schemeClr val="dk1"/>
              </a:solidFill>
            </a:endParaRPr>
          </a:p>
          <a:p>
            <a:pPr marL="0" lvl="0" indent="0" algn="l" rtl="0">
              <a:spcBef>
                <a:spcPts val="0"/>
              </a:spcBef>
              <a:spcAft>
                <a:spcPts val="0"/>
              </a:spcAft>
              <a:buNone/>
            </a:pPr>
            <a:endParaRPr sz="1200">
              <a:solidFill>
                <a:schemeClr val="dk1"/>
              </a:solidFill>
              <a:latin typeface="Open Sans"/>
              <a:ea typeface="Open Sans"/>
              <a:cs typeface="Open Sans"/>
              <a:sym typeface="Open San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g13ef0c75c3c_1_22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5" name="Google Shape;295;g13ef0c75c3c_1_22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Amelia</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fdbc3f5e0d_9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fdbc3f5e0d_9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Open Sans"/>
                <a:ea typeface="Open Sans"/>
                <a:cs typeface="Open Sans"/>
                <a:sym typeface="Open Sans"/>
              </a:rPr>
              <a:t>Amelia</a:t>
            </a:r>
            <a:endParaRPr sz="1200">
              <a:solidFill>
                <a:schemeClr val="dk1"/>
              </a:solidFill>
              <a:latin typeface="Open Sans"/>
              <a:ea typeface="Open Sans"/>
              <a:cs typeface="Open Sans"/>
              <a:sym typeface="Open Sans"/>
            </a:endParaRPr>
          </a:p>
          <a:p>
            <a:pPr marL="0" lvl="0" indent="0" algn="l" rtl="0">
              <a:spcBef>
                <a:spcPts val="0"/>
              </a:spcBef>
              <a:spcAft>
                <a:spcPts val="0"/>
              </a:spcAft>
              <a:buNone/>
            </a:pPr>
            <a:r>
              <a:rPr lang="en" sz="1200">
                <a:solidFill>
                  <a:schemeClr val="dk1"/>
                </a:solidFill>
                <a:latin typeface="Open Sans"/>
                <a:ea typeface="Open Sans"/>
                <a:cs typeface="Open Sans"/>
                <a:sym typeface="Open Sans"/>
              </a:rPr>
              <a:t>Notes:</a:t>
            </a:r>
            <a:endParaRPr sz="1200">
              <a:solidFill>
                <a:schemeClr val="dk1"/>
              </a:solidFill>
              <a:latin typeface="Open Sans"/>
              <a:ea typeface="Open Sans"/>
              <a:cs typeface="Open Sans"/>
              <a:sym typeface="Open Sans"/>
            </a:endParaRPr>
          </a:p>
          <a:p>
            <a:pPr marL="0" lvl="0" indent="0" algn="l" rtl="0">
              <a:spcBef>
                <a:spcPts val="0"/>
              </a:spcBef>
              <a:spcAft>
                <a:spcPts val="0"/>
              </a:spcAft>
              <a:buNone/>
            </a:pPr>
            <a:r>
              <a:rPr lang="en" sz="1200">
                <a:solidFill>
                  <a:schemeClr val="dk1"/>
                </a:solidFill>
                <a:latin typeface="Open Sans"/>
                <a:ea typeface="Open Sans"/>
                <a:cs typeface="Open Sans"/>
                <a:sym typeface="Open Sans"/>
              </a:rPr>
              <a:t>After compiling the master abortion data set, we thought it would be interesting to use the pregnancy, birth and abortion data to classify whether or not abortion was banned in each state.  The data obtained from the Guttmacher Institute was only collected every 4 years from 1988 to 2005. In order to reduce bias and variance we decided to impute the missing data by using interpolation since we could see the overall abortion number trending down between 1988 to 2017. While doing data exploration we also found that some features were actually aggregate sums of other features in the data set.</a:t>
            </a:r>
            <a:endParaRPr sz="1200">
              <a:solidFill>
                <a:schemeClr val="dk1"/>
              </a:solidFill>
              <a:latin typeface="Open Sans"/>
              <a:ea typeface="Open Sans"/>
              <a:cs typeface="Open Sans"/>
              <a:sym typeface="Open Sans"/>
            </a:endParaRPr>
          </a:p>
          <a:p>
            <a:pPr marL="0" lvl="0" indent="0" algn="l" rtl="0">
              <a:spcBef>
                <a:spcPts val="0"/>
              </a:spcBef>
              <a:spcAft>
                <a:spcPts val="0"/>
              </a:spcAft>
              <a:buNone/>
            </a:pPr>
            <a:endParaRPr sz="1200">
              <a:solidFill>
                <a:schemeClr val="dk1"/>
              </a:solidFill>
              <a:latin typeface="Open Sans"/>
              <a:ea typeface="Open Sans"/>
              <a:cs typeface="Open Sans"/>
              <a:sym typeface="Open Sans"/>
            </a:endParaRPr>
          </a:p>
          <a:p>
            <a:pPr marL="0" lvl="0" indent="0" algn="l" rtl="0">
              <a:spcBef>
                <a:spcPts val="0"/>
              </a:spcBef>
              <a:spcAft>
                <a:spcPts val="0"/>
              </a:spcAft>
              <a:buNone/>
            </a:pPr>
            <a:r>
              <a:rPr lang="en" sz="1200">
                <a:solidFill>
                  <a:schemeClr val="dk1"/>
                </a:solidFill>
                <a:latin typeface="Open Sans"/>
                <a:ea typeface="Open Sans"/>
                <a:cs typeface="Open Sans"/>
                <a:sym typeface="Open Sans"/>
              </a:rPr>
              <a:t>Prediction accuracy and difference between the actual and the predictive values (variance)</a:t>
            </a:r>
            <a:endParaRPr sz="1200">
              <a:solidFill>
                <a:schemeClr val="dk1"/>
              </a:solidFill>
              <a:latin typeface="Open Sans"/>
              <a:ea typeface="Open Sans"/>
              <a:cs typeface="Open Sans"/>
              <a:sym typeface="Open San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13ed9585710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13ed9585710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80000"/>
              </a:lnSpc>
              <a:spcBef>
                <a:spcPts val="0"/>
              </a:spcBef>
              <a:spcAft>
                <a:spcPts val="0"/>
              </a:spcAft>
              <a:buClr>
                <a:schemeClr val="dk1"/>
              </a:buClr>
              <a:buSzPts val="1100"/>
              <a:buFont typeface="Arial"/>
              <a:buNone/>
            </a:pPr>
            <a:r>
              <a:rPr lang="en" sz="1200">
                <a:solidFill>
                  <a:schemeClr val="dk1"/>
                </a:solidFill>
                <a:latin typeface="Open Sans"/>
                <a:ea typeface="Open Sans"/>
                <a:cs typeface="Open Sans"/>
                <a:sym typeface="Open Sans"/>
              </a:rPr>
              <a:t>Amelia</a:t>
            </a:r>
            <a:endParaRPr sz="1200">
              <a:solidFill>
                <a:schemeClr val="dk1"/>
              </a:solidFill>
              <a:latin typeface="Open Sans"/>
              <a:ea typeface="Open Sans"/>
              <a:cs typeface="Open Sans"/>
              <a:sym typeface="Open Sans"/>
            </a:endParaRPr>
          </a:p>
          <a:p>
            <a:pPr marL="0" lvl="0" indent="0" algn="l" rtl="0">
              <a:lnSpc>
                <a:spcPct val="80000"/>
              </a:lnSpc>
              <a:spcBef>
                <a:spcPts val="1200"/>
              </a:spcBef>
              <a:spcAft>
                <a:spcPts val="0"/>
              </a:spcAft>
              <a:buClr>
                <a:schemeClr val="dk1"/>
              </a:buClr>
              <a:buSzPts val="1100"/>
              <a:buFont typeface="Arial"/>
              <a:buNone/>
            </a:pPr>
            <a:r>
              <a:rPr lang="en" sz="1200">
                <a:solidFill>
                  <a:schemeClr val="dk1"/>
                </a:solidFill>
                <a:latin typeface="Open Sans"/>
                <a:ea typeface="Open Sans"/>
                <a:cs typeface="Open Sans"/>
                <a:sym typeface="Open Sans"/>
              </a:rPr>
              <a:t>As part of our feature selection investigation, we calculated the correlation matrices for each subset of features (abortion rates, pregnancy rates, etc). Computing these coefficients can help us to determine how to reduce dimensionality within the feature set.  In other words, transforming the dataset in this way helps to pin down relevant features needed for training the data model.</a:t>
            </a:r>
            <a:endParaRPr sz="1200">
              <a:solidFill>
                <a:schemeClr val="dk1"/>
              </a:solidFill>
              <a:latin typeface="Open Sans"/>
              <a:ea typeface="Open Sans"/>
              <a:cs typeface="Open Sans"/>
              <a:sym typeface="Open Sans"/>
            </a:endParaRPr>
          </a:p>
          <a:p>
            <a:pPr marL="0" lvl="0" indent="0" algn="l" rtl="0">
              <a:lnSpc>
                <a:spcPct val="80000"/>
              </a:lnSpc>
              <a:spcBef>
                <a:spcPts val="1200"/>
              </a:spcBef>
              <a:spcAft>
                <a:spcPts val="0"/>
              </a:spcAft>
              <a:buClr>
                <a:schemeClr val="dk1"/>
              </a:buClr>
              <a:buSzPts val="1100"/>
              <a:buFont typeface="Arial"/>
              <a:buNone/>
            </a:pPr>
            <a:r>
              <a:rPr lang="en" sz="1200">
                <a:solidFill>
                  <a:schemeClr val="dk1"/>
                </a:solidFill>
                <a:latin typeface="Open Sans"/>
                <a:ea typeface="Open Sans"/>
                <a:cs typeface="Open Sans"/>
                <a:sym typeface="Open Sans"/>
              </a:rPr>
              <a:t>If the coefficient is &gt; 0.5 ⇒ row and  column values are highly  correlated and not linearly  independent</a:t>
            </a:r>
            <a:endParaRPr sz="1200">
              <a:solidFill>
                <a:schemeClr val="dk1"/>
              </a:solidFill>
              <a:latin typeface="Open Sans"/>
              <a:ea typeface="Open Sans"/>
              <a:cs typeface="Open Sans"/>
              <a:sym typeface="Open Sans"/>
            </a:endParaRPr>
          </a:p>
          <a:p>
            <a:pPr marL="0" lvl="0" indent="0" algn="l" rtl="0">
              <a:lnSpc>
                <a:spcPct val="80000"/>
              </a:lnSpc>
              <a:spcBef>
                <a:spcPts val="1200"/>
              </a:spcBef>
              <a:spcAft>
                <a:spcPts val="0"/>
              </a:spcAft>
              <a:buClr>
                <a:schemeClr val="dk1"/>
              </a:buClr>
              <a:buSzPts val="1100"/>
              <a:buFont typeface="Arial"/>
              <a:buNone/>
            </a:pPr>
            <a:r>
              <a:rPr lang="en" sz="1200">
                <a:solidFill>
                  <a:schemeClr val="dk1"/>
                </a:solidFill>
                <a:latin typeface="Open Sans"/>
                <a:ea typeface="Open Sans"/>
                <a:cs typeface="Open Sans"/>
                <a:sym typeface="Open Sans"/>
              </a:rPr>
              <a:t>The 1’s along the diagonal are comparisons of the feature to itself.</a:t>
            </a:r>
            <a:endParaRPr sz="1200">
              <a:solidFill>
                <a:schemeClr val="dk1"/>
              </a:solidFill>
              <a:latin typeface="Open Sans"/>
              <a:ea typeface="Open Sans"/>
              <a:cs typeface="Open Sans"/>
              <a:sym typeface="Open Sans"/>
            </a:endParaRPr>
          </a:p>
          <a:p>
            <a:pPr marL="0" lvl="0" indent="0" algn="l" rtl="0">
              <a:lnSpc>
                <a:spcPct val="80000"/>
              </a:lnSpc>
              <a:spcBef>
                <a:spcPts val="1200"/>
              </a:spcBef>
              <a:spcAft>
                <a:spcPts val="0"/>
              </a:spcAft>
              <a:buClr>
                <a:schemeClr val="dk1"/>
              </a:buClr>
              <a:buSzPts val="1100"/>
              <a:buFont typeface="Arial"/>
              <a:buNone/>
            </a:pPr>
            <a:r>
              <a:rPr lang="en" sz="1200">
                <a:solidFill>
                  <a:schemeClr val="dk1"/>
                </a:solidFill>
                <a:latin typeface="Open Sans"/>
                <a:ea typeface="Open Sans"/>
                <a:cs typeface="Open Sans"/>
                <a:sym typeface="Open Sans"/>
              </a:rPr>
              <a:t>Abortion ratio: The number of abortions per 100 pregnancies ending in either abortion or live birth</a:t>
            </a:r>
            <a:endParaRPr sz="1200">
              <a:solidFill>
                <a:schemeClr val="dk1"/>
              </a:solidFill>
              <a:latin typeface="Open Sans"/>
              <a:ea typeface="Open Sans"/>
              <a:cs typeface="Open Sans"/>
              <a:sym typeface="Open Sans"/>
            </a:endParaRPr>
          </a:p>
          <a:p>
            <a:pPr marL="0" lvl="0" indent="0" algn="l" rtl="0">
              <a:spcBef>
                <a:spcPts val="1200"/>
              </a:spcBef>
              <a:spcAft>
                <a:spcPts val="0"/>
              </a:spcAft>
              <a:buNone/>
            </a:pPr>
            <a:endParaRPr sz="120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13fef7b5a12_1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 name="Google Shape;340;g13fef7b5a12_1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05000"/>
              </a:lnSpc>
              <a:spcBef>
                <a:spcPts val="0"/>
              </a:spcBef>
              <a:spcAft>
                <a:spcPts val="0"/>
              </a:spcAft>
              <a:buNone/>
            </a:pPr>
            <a:r>
              <a:rPr lang="en" sz="1200">
                <a:solidFill>
                  <a:schemeClr val="dk1"/>
                </a:solidFill>
                <a:latin typeface="Open Sans"/>
                <a:ea typeface="Open Sans"/>
                <a:cs typeface="Open Sans"/>
                <a:sym typeface="Open Sans"/>
              </a:rPr>
              <a:t>Vika</a:t>
            </a:r>
            <a:endParaRPr sz="1200">
              <a:solidFill>
                <a:schemeClr val="dk1"/>
              </a:solidFill>
              <a:latin typeface="Open Sans"/>
              <a:ea typeface="Open Sans"/>
              <a:cs typeface="Open Sans"/>
              <a:sym typeface="Open Sans"/>
            </a:endParaRPr>
          </a:p>
          <a:p>
            <a:pPr marL="0" lvl="0" indent="0" algn="l" rtl="0">
              <a:lnSpc>
                <a:spcPct val="105000"/>
              </a:lnSpc>
              <a:spcBef>
                <a:spcPts val="1200"/>
              </a:spcBef>
              <a:spcAft>
                <a:spcPts val="0"/>
              </a:spcAft>
              <a:buNone/>
            </a:pPr>
            <a:r>
              <a:rPr lang="en" sz="1200">
                <a:solidFill>
                  <a:schemeClr val="dk1"/>
                </a:solidFill>
                <a:latin typeface="Open Sans"/>
                <a:ea typeface="Open Sans"/>
                <a:cs typeface="Open Sans"/>
                <a:sym typeface="Open Sans"/>
              </a:rPr>
              <a:t>Script: in order to better understand what factors is driving abortion ban, we used several machine learning techniques on our demographic dataset, such as logistic regression to estimate the probability if abortion is getting banned, decision tree to learn what factors are driving ban decision, PCA to reduce dimensionality of factors and k-means clustering to identify which groups are closely correlated.</a:t>
            </a:r>
            <a:endParaRPr sz="1200" b="1">
              <a:solidFill>
                <a:srgbClr val="202124"/>
              </a:solidFill>
              <a:highlight>
                <a:srgbClr val="FFFFFF"/>
              </a:highlight>
              <a:latin typeface="Roboto"/>
              <a:ea typeface="Roboto"/>
              <a:cs typeface="Roboto"/>
              <a:sym typeface="Roboto"/>
            </a:endParaRPr>
          </a:p>
          <a:p>
            <a:pPr marL="0" lvl="0" indent="0" algn="l" rtl="0">
              <a:lnSpc>
                <a:spcPct val="105000"/>
              </a:lnSpc>
              <a:spcBef>
                <a:spcPts val="1200"/>
              </a:spcBef>
              <a:spcAft>
                <a:spcPts val="0"/>
              </a:spcAft>
              <a:buNone/>
            </a:pPr>
            <a:r>
              <a:rPr lang="en" sz="1200">
                <a:solidFill>
                  <a:schemeClr val="dk1"/>
                </a:solidFill>
                <a:latin typeface="Open Sans"/>
                <a:ea typeface="Open Sans"/>
                <a:cs typeface="Open Sans"/>
                <a:sym typeface="Open Sans"/>
              </a:rPr>
              <a:t>Tools</a:t>
            </a:r>
            <a:endParaRPr sz="1200">
              <a:solidFill>
                <a:schemeClr val="dk1"/>
              </a:solidFill>
              <a:latin typeface="Open Sans"/>
              <a:ea typeface="Open Sans"/>
              <a:cs typeface="Open Sans"/>
              <a:sym typeface="Open Sans"/>
            </a:endParaRPr>
          </a:p>
          <a:p>
            <a:pPr marL="914400" lvl="1" indent="-292100" algn="l" rtl="0">
              <a:lnSpc>
                <a:spcPct val="105000"/>
              </a:lnSpc>
              <a:spcBef>
                <a:spcPts val="1200"/>
              </a:spcBef>
              <a:spcAft>
                <a:spcPts val="0"/>
              </a:spcAft>
              <a:buClr>
                <a:schemeClr val="dk1"/>
              </a:buClr>
              <a:buSzPts val="1000"/>
              <a:buFont typeface="Open Sans"/>
              <a:buChar char="○"/>
            </a:pPr>
            <a:r>
              <a:rPr lang="en" sz="1000">
                <a:solidFill>
                  <a:schemeClr val="dk1"/>
                </a:solidFill>
                <a:latin typeface="Open Sans"/>
                <a:ea typeface="Open Sans"/>
                <a:cs typeface="Open Sans"/>
                <a:sym typeface="Open Sans"/>
              </a:rPr>
              <a:t>Visual Studio Code, Jupyter, Google CoLab, Google Docs, Kaggle, Tableau, Python, HackMD, GitHub, Slack</a:t>
            </a:r>
            <a:endParaRPr sz="1000">
              <a:solidFill>
                <a:schemeClr val="dk1"/>
              </a:solidFill>
              <a:latin typeface="Open Sans"/>
              <a:ea typeface="Open Sans"/>
              <a:cs typeface="Open Sans"/>
              <a:sym typeface="Open Sans"/>
            </a:endParaRPr>
          </a:p>
          <a:p>
            <a:pPr marL="457200" lvl="0" indent="-304800" algn="l" rtl="0">
              <a:lnSpc>
                <a:spcPct val="105000"/>
              </a:lnSpc>
              <a:spcBef>
                <a:spcPts val="0"/>
              </a:spcBef>
              <a:spcAft>
                <a:spcPts val="0"/>
              </a:spcAft>
              <a:buClr>
                <a:schemeClr val="dk1"/>
              </a:buClr>
              <a:buSzPts val="1200"/>
              <a:buFont typeface="Open Sans"/>
              <a:buChar char="●"/>
            </a:pPr>
            <a:r>
              <a:rPr lang="en" sz="1200">
                <a:solidFill>
                  <a:schemeClr val="dk1"/>
                </a:solidFill>
                <a:latin typeface="Open Sans"/>
                <a:ea typeface="Open Sans"/>
                <a:cs typeface="Open Sans"/>
                <a:sym typeface="Open Sans"/>
              </a:rPr>
              <a:t>Techniques</a:t>
            </a:r>
            <a:endParaRPr sz="1200">
              <a:solidFill>
                <a:schemeClr val="dk1"/>
              </a:solidFill>
              <a:latin typeface="Open Sans"/>
              <a:ea typeface="Open Sans"/>
              <a:cs typeface="Open Sans"/>
              <a:sym typeface="Open Sans"/>
            </a:endParaRPr>
          </a:p>
          <a:p>
            <a:pPr marL="914400" lvl="1" indent="-304800" algn="l" rtl="0">
              <a:lnSpc>
                <a:spcPct val="105000"/>
              </a:lnSpc>
              <a:spcBef>
                <a:spcPts val="0"/>
              </a:spcBef>
              <a:spcAft>
                <a:spcPts val="0"/>
              </a:spcAft>
              <a:buClr>
                <a:schemeClr val="dk1"/>
              </a:buClr>
              <a:buSzPts val="1200"/>
              <a:buFont typeface="Open Sans"/>
              <a:buChar char="○"/>
            </a:pPr>
            <a:r>
              <a:rPr lang="en" sz="1200">
                <a:solidFill>
                  <a:schemeClr val="dk1"/>
                </a:solidFill>
                <a:latin typeface="Open Sans"/>
                <a:ea typeface="Open Sans"/>
                <a:cs typeface="Open Sans"/>
                <a:sym typeface="Open Sans"/>
              </a:rPr>
              <a:t>All</a:t>
            </a:r>
            <a:endParaRPr sz="1200">
              <a:solidFill>
                <a:schemeClr val="dk1"/>
              </a:solidFill>
              <a:latin typeface="Open Sans"/>
              <a:ea typeface="Open Sans"/>
              <a:cs typeface="Open Sans"/>
              <a:sym typeface="Open Sans"/>
            </a:endParaRPr>
          </a:p>
          <a:p>
            <a:pPr marL="1371600" lvl="2" indent="-292100" algn="l" rtl="0">
              <a:lnSpc>
                <a:spcPct val="105000"/>
              </a:lnSpc>
              <a:spcBef>
                <a:spcPts val="0"/>
              </a:spcBef>
              <a:spcAft>
                <a:spcPts val="0"/>
              </a:spcAft>
              <a:buClr>
                <a:schemeClr val="dk1"/>
              </a:buClr>
              <a:buSzPts val="1000"/>
              <a:buFont typeface="Open Sans"/>
              <a:buChar char="■"/>
            </a:pPr>
            <a:r>
              <a:rPr lang="en" sz="1000">
                <a:solidFill>
                  <a:schemeClr val="dk1"/>
                </a:solidFill>
                <a:latin typeface="Open Sans"/>
                <a:ea typeface="Open Sans"/>
                <a:cs typeface="Open Sans"/>
                <a:sym typeface="Open Sans"/>
              </a:rPr>
              <a:t>Exploratory data analysis</a:t>
            </a:r>
            <a:endParaRPr sz="1000">
              <a:solidFill>
                <a:schemeClr val="dk1"/>
              </a:solidFill>
              <a:latin typeface="Open Sans"/>
              <a:ea typeface="Open Sans"/>
              <a:cs typeface="Open Sans"/>
              <a:sym typeface="Open Sans"/>
            </a:endParaRPr>
          </a:p>
          <a:p>
            <a:pPr marL="1371600" lvl="2" indent="-292100" algn="l" rtl="0">
              <a:lnSpc>
                <a:spcPct val="105000"/>
              </a:lnSpc>
              <a:spcBef>
                <a:spcPts val="0"/>
              </a:spcBef>
              <a:spcAft>
                <a:spcPts val="0"/>
              </a:spcAft>
              <a:buClr>
                <a:schemeClr val="dk1"/>
              </a:buClr>
              <a:buSzPts val="1000"/>
              <a:buFont typeface="Open Sans"/>
              <a:buChar char="■"/>
            </a:pPr>
            <a:r>
              <a:rPr lang="en" sz="1000">
                <a:solidFill>
                  <a:schemeClr val="dk1"/>
                </a:solidFill>
                <a:latin typeface="Open Sans"/>
                <a:ea typeface="Open Sans"/>
                <a:cs typeface="Open Sans"/>
                <a:sym typeface="Open Sans"/>
              </a:rPr>
              <a:t>Feature engineering</a:t>
            </a:r>
            <a:endParaRPr sz="1000">
              <a:solidFill>
                <a:schemeClr val="dk1"/>
              </a:solidFill>
              <a:latin typeface="Open Sans"/>
              <a:ea typeface="Open Sans"/>
              <a:cs typeface="Open Sans"/>
              <a:sym typeface="Open Sans"/>
            </a:endParaRPr>
          </a:p>
          <a:p>
            <a:pPr marL="1371600" lvl="2" indent="-292100" algn="l" rtl="0">
              <a:lnSpc>
                <a:spcPct val="105000"/>
              </a:lnSpc>
              <a:spcBef>
                <a:spcPts val="0"/>
              </a:spcBef>
              <a:spcAft>
                <a:spcPts val="0"/>
              </a:spcAft>
              <a:buClr>
                <a:schemeClr val="dk1"/>
              </a:buClr>
              <a:buSzPts val="1000"/>
              <a:buFont typeface="Open Sans"/>
              <a:buChar char="■"/>
            </a:pPr>
            <a:r>
              <a:rPr lang="en" sz="1000">
                <a:solidFill>
                  <a:schemeClr val="dk1"/>
                </a:solidFill>
                <a:latin typeface="Open Sans"/>
                <a:ea typeface="Open Sans"/>
                <a:cs typeface="Open Sans"/>
                <a:sym typeface="Open Sans"/>
              </a:rPr>
              <a:t>Data visualization</a:t>
            </a:r>
            <a:endParaRPr sz="1000">
              <a:solidFill>
                <a:schemeClr val="dk1"/>
              </a:solidFill>
              <a:latin typeface="Open Sans"/>
              <a:ea typeface="Open Sans"/>
              <a:cs typeface="Open Sans"/>
              <a:sym typeface="Open Sans"/>
            </a:endParaRPr>
          </a:p>
          <a:p>
            <a:pPr marL="914400" lvl="1" indent="-292100" algn="l" rtl="0">
              <a:lnSpc>
                <a:spcPct val="105000"/>
              </a:lnSpc>
              <a:spcBef>
                <a:spcPts val="0"/>
              </a:spcBef>
              <a:spcAft>
                <a:spcPts val="0"/>
              </a:spcAft>
              <a:buClr>
                <a:schemeClr val="dk1"/>
              </a:buClr>
              <a:buSzPts val="1000"/>
              <a:buFont typeface="Open Sans"/>
              <a:buChar char="○"/>
            </a:pPr>
            <a:r>
              <a:rPr lang="en" sz="1000">
                <a:solidFill>
                  <a:schemeClr val="dk1"/>
                </a:solidFill>
                <a:latin typeface="Open Sans"/>
                <a:ea typeface="Open Sans"/>
                <a:cs typeface="Open Sans"/>
                <a:sym typeface="Open Sans"/>
              </a:rPr>
              <a:t>Tweet data</a:t>
            </a:r>
            <a:endParaRPr sz="1000">
              <a:solidFill>
                <a:schemeClr val="dk1"/>
              </a:solidFill>
              <a:latin typeface="Open Sans"/>
              <a:ea typeface="Open Sans"/>
              <a:cs typeface="Open Sans"/>
              <a:sym typeface="Open Sans"/>
            </a:endParaRPr>
          </a:p>
          <a:p>
            <a:pPr marL="1371600" lvl="2" indent="-292100" algn="l" rtl="0">
              <a:lnSpc>
                <a:spcPct val="105000"/>
              </a:lnSpc>
              <a:spcBef>
                <a:spcPts val="0"/>
              </a:spcBef>
              <a:spcAft>
                <a:spcPts val="0"/>
              </a:spcAft>
              <a:buClr>
                <a:schemeClr val="dk1"/>
              </a:buClr>
              <a:buSzPts val="1000"/>
              <a:buFont typeface="Open Sans"/>
              <a:buChar char="■"/>
            </a:pPr>
            <a:r>
              <a:rPr lang="en" sz="1000">
                <a:solidFill>
                  <a:schemeClr val="dk1"/>
                </a:solidFill>
                <a:latin typeface="Open Sans"/>
                <a:ea typeface="Open Sans"/>
                <a:cs typeface="Open Sans"/>
                <a:sym typeface="Open Sans"/>
              </a:rPr>
              <a:t>VADER Sentiment Analysis</a:t>
            </a:r>
            <a:endParaRPr sz="1000">
              <a:solidFill>
                <a:schemeClr val="dk1"/>
              </a:solidFill>
              <a:latin typeface="Open Sans"/>
              <a:ea typeface="Open Sans"/>
              <a:cs typeface="Open Sans"/>
              <a:sym typeface="Open Sans"/>
            </a:endParaRPr>
          </a:p>
          <a:p>
            <a:pPr marL="1371600" lvl="2" indent="-292100" algn="l" rtl="0">
              <a:lnSpc>
                <a:spcPct val="105000"/>
              </a:lnSpc>
              <a:spcBef>
                <a:spcPts val="0"/>
              </a:spcBef>
              <a:spcAft>
                <a:spcPts val="0"/>
              </a:spcAft>
              <a:buClr>
                <a:schemeClr val="dk1"/>
              </a:buClr>
              <a:buSzPts val="1000"/>
              <a:buFont typeface="Open Sans"/>
              <a:buChar char="■"/>
            </a:pPr>
            <a:r>
              <a:rPr lang="en" sz="1000">
                <a:solidFill>
                  <a:schemeClr val="dk1"/>
                </a:solidFill>
                <a:latin typeface="Open Sans"/>
                <a:ea typeface="Open Sans"/>
                <a:cs typeface="Open Sans"/>
                <a:sym typeface="Open Sans"/>
              </a:rPr>
              <a:t>SVM</a:t>
            </a:r>
            <a:endParaRPr sz="1000">
              <a:solidFill>
                <a:schemeClr val="dk1"/>
              </a:solidFill>
              <a:latin typeface="Open Sans"/>
              <a:ea typeface="Open Sans"/>
              <a:cs typeface="Open Sans"/>
              <a:sym typeface="Open Sans"/>
            </a:endParaRPr>
          </a:p>
          <a:p>
            <a:pPr marL="1371600" lvl="2" indent="-292100" algn="l" rtl="0">
              <a:lnSpc>
                <a:spcPct val="105000"/>
              </a:lnSpc>
              <a:spcBef>
                <a:spcPts val="0"/>
              </a:spcBef>
              <a:spcAft>
                <a:spcPts val="0"/>
              </a:spcAft>
              <a:buClr>
                <a:schemeClr val="dk1"/>
              </a:buClr>
              <a:buSzPts val="1000"/>
              <a:buFont typeface="Open Sans"/>
              <a:buChar char="■"/>
            </a:pPr>
            <a:r>
              <a:rPr lang="en" sz="1000">
                <a:solidFill>
                  <a:schemeClr val="dk1"/>
                </a:solidFill>
                <a:latin typeface="Open Sans"/>
                <a:ea typeface="Open Sans"/>
                <a:cs typeface="Open Sans"/>
                <a:sym typeface="Open Sans"/>
              </a:rPr>
              <a:t>Logistic Regression Models</a:t>
            </a:r>
            <a:endParaRPr sz="1000">
              <a:solidFill>
                <a:schemeClr val="dk1"/>
              </a:solidFill>
              <a:latin typeface="Open Sans"/>
              <a:ea typeface="Open Sans"/>
              <a:cs typeface="Open Sans"/>
              <a:sym typeface="Open Sans"/>
            </a:endParaRPr>
          </a:p>
          <a:p>
            <a:pPr marL="914400" lvl="1" indent="-304800" algn="l" rtl="0">
              <a:lnSpc>
                <a:spcPct val="105000"/>
              </a:lnSpc>
              <a:spcBef>
                <a:spcPts val="0"/>
              </a:spcBef>
              <a:spcAft>
                <a:spcPts val="0"/>
              </a:spcAft>
              <a:buClr>
                <a:schemeClr val="dk1"/>
              </a:buClr>
              <a:buSzPts val="1200"/>
              <a:buFont typeface="Open Sans"/>
              <a:buChar char="○"/>
            </a:pPr>
            <a:r>
              <a:rPr lang="en" sz="1200">
                <a:solidFill>
                  <a:schemeClr val="dk1"/>
                </a:solidFill>
                <a:latin typeface="Open Sans"/>
                <a:ea typeface="Open Sans"/>
                <a:cs typeface="Open Sans"/>
                <a:sym typeface="Open Sans"/>
              </a:rPr>
              <a:t>Abortion data</a:t>
            </a:r>
            <a:endParaRPr sz="1200">
              <a:solidFill>
                <a:schemeClr val="dk1"/>
              </a:solidFill>
              <a:latin typeface="Open Sans"/>
              <a:ea typeface="Open Sans"/>
              <a:cs typeface="Open Sans"/>
              <a:sym typeface="Open Sans"/>
            </a:endParaRPr>
          </a:p>
          <a:p>
            <a:pPr marL="1371600" lvl="2" indent="-292100" algn="l" rtl="0">
              <a:lnSpc>
                <a:spcPct val="105000"/>
              </a:lnSpc>
              <a:spcBef>
                <a:spcPts val="0"/>
              </a:spcBef>
              <a:spcAft>
                <a:spcPts val="0"/>
              </a:spcAft>
              <a:buClr>
                <a:schemeClr val="dk1"/>
              </a:buClr>
              <a:buSzPts val="1000"/>
              <a:buFont typeface="Open Sans"/>
              <a:buChar char="■"/>
            </a:pPr>
            <a:r>
              <a:rPr lang="en" sz="1000">
                <a:solidFill>
                  <a:schemeClr val="dk1"/>
                </a:solidFill>
                <a:latin typeface="Open Sans"/>
                <a:ea typeface="Open Sans"/>
                <a:cs typeface="Open Sans"/>
                <a:sym typeface="Open Sans"/>
              </a:rPr>
              <a:t>Principal Component Analysis</a:t>
            </a:r>
            <a:endParaRPr sz="1000">
              <a:solidFill>
                <a:schemeClr val="dk1"/>
              </a:solidFill>
              <a:latin typeface="Open Sans"/>
              <a:ea typeface="Open Sans"/>
              <a:cs typeface="Open Sans"/>
              <a:sym typeface="Open Sans"/>
            </a:endParaRPr>
          </a:p>
          <a:p>
            <a:pPr marL="1371600" lvl="2" indent="-292100" algn="l" rtl="0">
              <a:lnSpc>
                <a:spcPct val="105000"/>
              </a:lnSpc>
              <a:spcBef>
                <a:spcPts val="0"/>
              </a:spcBef>
              <a:spcAft>
                <a:spcPts val="0"/>
              </a:spcAft>
              <a:buClr>
                <a:schemeClr val="dk1"/>
              </a:buClr>
              <a:buSzPts val="1000"/>
              <a:buFont typeface="Open Sans"/>
              <a:buChar char="■"/>
            </a:pPr>
            <a:r>
              <a:rPr lang="en" sz="1000">
                <a:solidFill>
                  <a:schemeClr val="dk1"/>
                </a:solidFill>
                <a:latin typeface="Open Sans"/>
                <a:ea typeface="Open Sans"/>
                <a:cs typeface="Open Sans"/>
                <a:sym typeface="Open Sans"/>
              </a:rPr>
              <a:t>K-Means Clustering</a:t>
            </a:r>
            <a:endParaRPr sz="1000">
              <a:solidFill>
                <a:schemeClr val="dk1"/>
              </a:solidFill>
              <a:latin typeface="Open Sans"/>
              <a:ea typeface="Open Sans"/>
              <a:cs typeface="Open Sans"/>
              <a:sym typeface="Open Sans"/>
            </a:endParaRPr>
          </a:p>
          <a:p>
            <a:pPr marL="1371600" lvl="2" indent="-292100" algn="l" rtl="0">
              <a:lnSpc>
                <a:spcPct val="105000"/>
              </a:lnSpc>
              <a:spcBef>
                <a:spcPts val="0"/>
              </a:spcBef>
              <a:spcAft>
                <a:spcPts val="0"/>
              </a:spcAft>
              <a:buClr>
                <a:schemeClr val="dk1"/>
              </a:buClr>
              <a:buSzPts val="1000"/>
              <a:buFont typeface="Open Sans"/>
              <a:buChar char="■"/>
            </a:pPr>
            <a:r>
              <a:rPr lang="en" sz="1000">
                <a:solidFill>
                  <a:schemeClr val="dk1"/>
                </a:solidFill>
                <a:latin typeface="Open Sans"/>
                <a:ea typeface="Open Sans"/>
                <a:cs typeface="Open Sans"/>
                <a:sym typeface="Open Sans"/>
              </a:rPr>
              <a:t>SVM</a:t>
            </a:r>
            <a:endParaRPr sz="1000">
              <a:solidFill>
                <a:schemeClr val="dk1"/>
              </a:solidFill>
              <a:latin typeface="Open Sans"/>
              <a:ea typeface="Open Sans"/>
              <a:cs typeface="Open Sans"/>
              <a:sym typeface="Open Sans"/>
            </a:endParaRPr>
          </a:p>
          <a:p>
            <a:pPr marL="1371600" lvl="2" indent="-292100" algn="l" rtl="0">
              <a:lnSpc>
                <a:spcPct val="105000"/>
              </a:lnSpc>
              <a:spcBef>
                <a:spcPts val="0"/>
              </a:spcBef>
              <a:spcAft>
                <a:spcPts val="0"/>
              </a:spcAft>
              <a:buClr>
                <a:schemeClr val="dk1"/>
              </a:buClr>
              <a:buSzPts val="1000"/>
              <a:buFont typeface="Open Sans"/>
              <a:buChar char="■"/>
            </a:pPr>
            <a:r>
              <a:rPr lang="en" sz="1000">
                <a:solidFill>
                  <a:schemeClr val="dk1"/>
                </a:solidFill>
                <a:latin typeface="Open Sans"/>
                <a:ea typeface="Open Sans"/>
                <a:cs typeface="Open Sans"/>
                <a:sym typeface="Open Sans"/>
              </a:rPr>
              <a:t>Logistic Regression Models</a:t>
            </a:r>
            <a:endParaRPr sz="1000">
              <a:solidFill>
                <a:schemeClr val="dk1"/>
              </a:solidFill>
              <a:latin typeface="Open Sans"/>
              <a:ea typeface="Open Sans"/>
              <a:cs typeface="Open Sans"/>
              <a:sym typeface="Open Sans"/>
            </a:endParaRPr>
          </a:p>
          <a:p>
            <a:pPr marL="0" lvl="0" indent="0" algn="l" rtl="0">
              <a:spcBef>
                <a:spcPts val="120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fdbc3f5e0d_9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fdbc3f5e0d_9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Open Sans"/>
                <a:ea typeface="Open Sans"/>
                <a:cs typeface="Open Sans"/>
                <a:sym typeface="Open Sans"/>
              </a:rPr>
              <a:t>Vika</a:t>
            </a:r>
            <a:endParaRPr sz="1200">
              <a:solidFill>
                <a:schemeClr val="dk1"/>
              </a:solidFill>
              <a:latin typeface="Open Sans"/>
              <a:ea typeface="Open Sans"/>
              <a:cs typeface="Open Sans"/>
              <a:sym typeface="Open Sans"/>
            </a:endParaRPr>
          </a:p>
          <a:p>
            <a:pPr marL="0" lvl="0" indent="0" algn="l" rtl="0">
              <a:spcBef>
                <a:spcPts val="0"/>
              </a:spcBef>
              <a:spcAft>
                <a:spcPts val="0"/>
              </a:spcAft>
              <a:buNone/>
            </a:pPr>
            <a:endParaRPr sz="1200">
              <a:solidFill>
                <a:schemeClr val="dk1"/>
              </a:solidFill>
              <a:latin typeface="Open Sans"/>
              <a:ea typeface="Open Sans"/>
              <a:cs typeface="Open Sans"/>
              <a:sym typeface="Open Sans"/>
            </a:endParaRPr>
          </a:p>
          <a:p>
            <a:pPr marL="0" lvl="0" indent="0" algn="l" rtl="0">
              <a:spcBef>
                <a:spcPts val="0"/>
              </a:spcBef>
              <a:spcAft>
                <a:spcPts val="0"/>
              </a:spcAft>
              <a:buNone/>
            </a:pPr>
            <a:r>
              <a:rPr lang="en" sz="1200">
                <a:solidFill>
                  <a:schemeClr val="dk1"/>
                </a:solidFill>
                <a:latin typeface="Open Sans"/>
                <a:ea typeface="Open Sans"/>
                <a:cs typeface="Open Sans"/>
                <a:sym typeface="Open Sans"/>
              </a:rPr>
              <a:t>Script: For another dataset, Tweet Data, we aim to classify tweets as “pro-life” and “pro-choice”. Before we deploy our official NLP analysis, we preprocess our data using data wrangling, figuring out text statistics and recognized named entities like users, locations and emotions. </a:t>
            </a:r>
            <a:endParaRPr sz="1200">
              <a:solidFill>
                <a:schemeClr val="dk1"/>
              </a:solidFill>
              <a:latin typeface="Open Sans"/>
              <a:ea typeface="Open Sans"/>
              <a:cs typeface="Open Sans"/>
              <a:sym typeface="Open Sans"/>
            </a:endParaRPr>
          </a:p>
          <a:p>
            <a:pPr marL="0" lvl="0" indent="0" algn="l" rtl="0">
              <a:spcBef>
                <a:spcPts val="0"/>
              </a:spcBef>
              <a:spcAft>
                <a:spcPts val="0"/>
              </a:spcAft>
              <a:buNone/>
            </a:pPr>
            <a:endParaRPr sz="1200">
              <a:solidFill>
                <a:schemeClr val="dk1"/>
              </a:solidFill>
              <a:latin typeface="Open Sans"/>
              <a:ea typeface="Open Sans"/>
              <a:cs typeface="Open Sans"/>
              <a:sym typeface="Open Sans"/>
            </a:endParaRPr>
          </a:p>
          <a:p>
            <a:pPr marL="0" lvl="0" indent="0" algn="l" rtl="0">
              <a:spcBef>
                <a:spcPts val="0"/>
              </a:spcBef>
              <a:spcAft>
                <a:spcPts val="0"/>
              </a:spcAft>
              <a:buNone/>
            </a:pPr>
            <a:r>
              <a:rPr lang="en" sz="1200">
                <a:solidFill>
                  <a:schemeClr val="dk1"/>
                </a:solidFill>
                <a:latin typeface="Open Sans"/>
                <a:ea typeface="Open Sans"/>
                <a:cs typeface="Open Sans"/>
                <a:sym typeface="Open Sans"/>
              </a:rPr>
              <a:t>Word counts: 5 to 30 words: Train data and 5 to 60 words: Test data</a:t>
            </a:r>
            <a:endParaRPr sz="1200">
              <a:solidFill>
                <a:schemeClr val="dk1"/>
              </a:solidFill>
              <a:latin typeface="Open Sans"/>
              <a:ea typeface="Open Sans"/>
              <a:cs typeface="Open Sans"/>
              <a:sym typeface="Open Sans"/>
            </a:endParaRPr>
          </a:p>
          <a:p>
            <a:pPr marL="457200" lvl="0" indent="-304800" algn="l" rtl="0">
              <a:lnSpc>
                <a:spcPct val="115000"/>
              </a:lnSpc>
              <a:spcBef>
                <a:spcPts val="0"/>
              </a:spcBef>
              <a:spcAft>
                <a:spcPts val="0"/>
              </a:spcAft>
              <a:buClr>
                <a:schemeClr val="dk1"/>
              </a:buClr>
              <a:buSzPts val="1200"/>
              <a:buFont typeface="Economica"/>
              <a:buChar char="●"/>
            </a:pPr>
            <a:r>
              <a:rPr lang="en" sz="1200">
                <a:solidFill>
                  <a:schemeClr val="dk1"/>
                </a:solidFill>
                <a:latin typeface="Economica"/>
                <a:ea typeface="Economica"/>
                <a:cs typeface="Economica"/>
                <a:sym typeface="Economica"/>
              </a:rPr>
              <a:t>Aim: To classify tweets as “pro-life” and “pro-choice”</a:t>
            </a:r>
            <a:endParaRPr sz="1200">
              <a:solidFill>
                <a:schemeClr val="dk1"/>
              </a:solidFill>
              <a:latin typeface="Economica"/>
              <a:ea typeface="Economica"/>
              <a:cs typeface="Economica"/>
              <a:sym typeface="Economica"/>
            </a:endParaRPr>
          </a:p>
          <a:p>
            <a:pPr marL="457200" lvl="0" indent="-304800" algn="l" rtl="0">
              <a:lnSpc>
                <a:spcPct val="115000"/>
              </a:lnSpc>
              <a:spcBef>
                <a:spcPts val="0"/>
              </a:spcBef>
              <a:spcAft>
                <a:spcPts val="0"/>
              </a:spcAft>
              <a:buClr>
                <a:schemeClr val="dk1"/>
              </a:buClr>
              <a:buSzPts val="1200"/>
              <a:buFont typeface="Economica"/>
              <a:buChar char="●"/>
            </a:pPr>
            <a:r>
              <a:rPr lang="en" sz="1200">
                <a:solidFill>
                  <a:schemeClr val="dk1"/>
                </a:solidFill>
                <a:latin typeface="Economica"/>
                <a:ea typeface="Economica"/>
                <a:cs typeface="Economica"/>
                <a:sym typeface="Economica"/>
              </a:rPr>
              <a:t>Data Cleaning</a:t>
            </a:r>
            <a:endParaRPr sz="1200">
              <a:solidFill>
                <a:schemeClr val="dk1"/>
              </a:solidFill>
              <a:latin typeface="Economica"/>
              <a:ea typeface="Economica"/>
              <a:cs typeface="Economica"/>
              <a:sym typeface="Economica"/>
            </a:endParaRPr>
          </a:p>
          <a:p>
            <a:pPr marL="457200" lvl="0" indent="-304800" algn="l" rtl="0">
              <a:lnSpc>
                <a:spcPct val="115000"/>
              </a:lnSpc>
              <a:spcBef>
                <a:spcPts val="0"/>
              </a:spcBef>
              <a:spcAft>
                <a:spcPts val="0"/>
              </a:spcAft>
              <a:buClr>
                <a:schemeClr val="dk1"/>
              </a:buClr>
              <a:buSzPts val="1200"/>
              <a:buFont typeface="Economica"/>
              <a:buChar char="●"/>
            </a:pPr>
            <a:r>
              <a:rPr lang="en" sz="1200">
                <a:solidFill>
                  <a:schemeClr val="dk1"/>
                </a:solidFill>
                <a:latin typeface="Economica"/>
                <a:ea typeface="Economica"/>
                <a:cs typeface="Economica"/>
                <a:sym typeface="Economica"/>
              </a:rPr>
              <a:t>Text statistics</a:t>
            </a:r>
            <a:endParaRPr sz="1200">
              <a:solidFill>
                <a:schemeClr val="dk1"/>
              </a:solidFill>
              <a:latin typeface="Economica"/>
              <a:ea typeface="Economica"/>
              <a:cs typeface="Economica"/>
              <a:sym typeface="Economica"/>
            </a:endParaRPr>
          </a:p>
          <a:p>
            <a:pPr marL="914400" lvl="1" indent="-304800" algn="l" rtl="0">
              <a:lnSpc>
                <a:spcPct val="115000"/>
              </a:lnSpc>
              <a:spcBef>
                <a:spcPts val="0"/>
              </a:spcBef>
              <a:spcAft>
                <a:spcPts val="0"/>
              </a:spcAft>
              <a:buClr>
                <a:schemeClr val="dk1"/>
              </a:buClr>
              <a:buSzPts val="1200"/>
              <a:buFont typeface="Economica"/>
              <a:buChar char="○"/>
            </a:pPr>
            <a:r>
              <a:rPr lang="en" sz="1200">
                <a:solidFill>
                  <a:schemeClr val="dk1"/>
                </a:solidFill>
                <a:latin typeface="Economica"/>
                <a:ea typeface="Economica"/>
                <a:cs typeface="Economica"/>
                <a:sym typeface="Economica"/>
              </a:rPr>
              <a:t>Word counts, character counts</a:t>
            </a:r>
            <a:endParaRPr sz="1200">
              <a:solidFill>
                <a:schemeClr val="dk1"/>
              </a:solidFill>
              <a:latin typeface="Economica"/>
              <a:ea typeface="Economica"/>
              <a:cs typeface="Economica"/>
              <a:sym typeface="Economica"/>
            </a:endParaRPr>
          </a:p>
          <a:p>
            <a:pPr marL="914400" lvl="1" indent="-304800" algn="l" rtl="0">
              <a:lnSpc>
                <a:spcPct val="115000"/>
              </a:lnSpc>
              <a:spcBef>
                <a:spcPts val="0"/>
              </a:spcBef>
              <a:spcAft>
                <a:spcPts val="0"/>
              </a:spcAft>
              <a:buClr>
                <a:schemeClr val="dk1"/>
              </a:buClr>
              <a:buSzPts val="1200"/>
              <a:buFont typeface="Economica"/>
              <a:buChar char="○"/>
            </a:pPr>
            <a:r>
              <a:rPr lang="en" sz="1200">
                <a:solidFill>
                  <a:schemeClr val="dk1"/>
                </a:solidFill>
                <a:latin typeface="Economica"/>
                <a:ea typeface="Economica"/>
                <a:cs typeface="Economica"/>
                <a:sym typeface="Economica"/>
              </a:rPr>
              <a:t>Frequency of stop words vs non-stop words</a:t>
            </a:r>
            <a:endParaRPr sz="1200">
              <a:solidFill>
                <a:schemeClr val="dk1"/>
              </a:solidFill>
              <a:latin typeface="Economica"/>
              <a:ea typeface="Economica"/>
              <a:cs typeface="Economica"/>
              <a:sym typeface="Economica"/>
            </a:endParaRPr>
          </a:p>
          <a:p>
            <a:pPr marL="457200" lvl="0" indent="-304800" algn="l" rtl="0">
              <a:lnSpc>
                <a:spcPct val="115000"/>
              </a:lnSpc>
              <a:spcBef>
                <a:spcPts val="0"/>
              </a:spcBef>
              <a:spcAft>
                <a:spcPts val="0"/>
              </a:spcAft>
              <a:buClr>
                <a:schemeClr val="dk1"/>
              </a:buClr>
              <a:buSzPts val="1200"/>
              <a:buFont typeface="Economica"/>
              <a:buChar char="●"/>
            </a:pPr>
            <a:r>
              <a:rPr lang="en" sz="1200">
                <a:solidFill>
                  <a:schemeClr val="dk1"/>
                </a:solidFill>
                <a:latin typeface="Economica"/>
                <a:ea typeface="Economica"/>
                <a:cs typeface="Economica"/>
                <a:sym typeface="Economica"/>
              </a:rPr>
              <a:t>Named Entity Recognition</a:t>
            </a:r>
            <a:endParaRPr sz="1200">
              <a:solidFill>
                <a:schemeClr val="dk1"/>
              </a:solidFill>
              <a:latin typeface="Economica"/>
              <a:ea typeface="Economica"/>
              <a:cs typeface="Economica"/>
              <a:sym typeface="Economica"/>
            </a:endParaRPr>
          </a:p>
          <a:p>
            <a:pPr marL="457200" lvl="0" indent="-304800" algn="l" rtl="0">
              <a:lnSpc>
                <a:spcPct val="115000"/>
              </a:lnSpc>
              <a:spcBef>
                <a:spcPts val="0"/>
              </a:spcBef>
              <a:spcAft>
                <a:spcPts val="0"/>
              </a:spcAft>
              <a:buClr>
                <a:schemeClr val="dk1"/>
              </a:buClr>
              <a:buSzPts val="1200"/>
              <a:buFont typeface="Economica"/>
              <a:buChar char="●"/>
            </a:pPr>
            <a:r>
              <a:rPr lang="en" sz="1200">
                <a:solidFill>
                  <a:schemeClr val="dk1"/>
                </a:solidFill>
                <a:latin typeface="Economica"/>
                <a:ea typeface="Economica"/>
                <a:cs typeface="Economica"/>
                <a:sym typeface="Economica"/>
              </a:rPr>
              <a:t>Sentiment analysis -&gt; Imbalanced analytical dataset</a:t>
            </a:r>
            <a:endParaRPr sz="1200">
              <a:solidFill>
                <a:schemeClr val="dk1"/>
              </a:solidFill>
              <a:latin typeface="Economica"/>
              <a:ea typeface="Economica"/>
              <a:cs typeface="Economica"/>
              <a:sym typeface="Economica"/>
            </a:endParaRPr>
          </a:p>
          <a:p>
            <a:pPr marL="914400" lvl="1" indent="-304800" algn="l" rtl="0">
              <a:lnSpc>
                <a:spcPct val="115000"/>
              </a:lnSpc>
              <a:spcBef>
                <a:spcPts val="0"/>
              </a:spcBef>
              <a:spcAft>
                <a:spcPts val="0"/>
              </a:spcAft>
              <a:buClr>
                <a:schemeClr val="dk1"/>
              </a:buClr>
              <a:buSzPts val="1200"/>
              <a:buFont typeface="Economica"/>
              <a:buChar char="○"/>
            </a:pPr>
            <a:r>
              <a:rPr lang="en" sz="1200">
                <a:solidFill>
                  <a:schemeClr val="dk1"/>
                </a:solidFill>
                <a:latin typeface="Economica"/>
                <a:ea typeface="Economica"/>
                <a:cs typeface="Economica"/>
                <a:sym typeface="Economica"/>
              </a:rPr>
              <a:t>Predominantly pro-life (73%) vs pro-choice tweets (27%)</a:t>
            </a:r>
            <a:endParaRPr sz="1200">
              <a:solidFill>
                <a:schemeClr val="dk1"/>
              </a:solidFill>
              <a:latin typeface="Economica"/>
              <a:ea typeface="Economica"/>
              <a:cs typeface="Economica"/>
              <a:sym typeface="Economica"/>
            </a:endParaRPr>
          </a:p>
          <a:p>
            <a:pPr marL="914400" lvl="1" indent="-304800" algn="l" rtl="0">
              <a:lnSpc>
                <a:spcPct val="115000"/>
              </a:lnSpc>
              <a:spcBef>
                <a:spcPts val="0"/>
              </a:spcBef>
              <a:spcAft>
                <a:spcPts val="0"/>
              </a:spcAft>
              <a:buClr>
                <a:schemeClr val="dk1"/>
              </a:buClr>
              <a:buSzPts val="1200"/>
              <a:buFont typeface="Economica"/>
              <a:buChar char="○"/>
            </a:pPr>
            <a:r>
              <a:rPr lang="en" sz="1200">
                <a:solidFill>
                  <a:schemeClr val="dk1"/>
                </a:solidFill>
                <a:latin typeface="Economica"/>
                <a:ea typeface="Economica"/>
                <a:cs typeface="Economica"/>
                <a:sym typeface="Economica"/>
              </a:rPr>
              <a:t>Accounted for in model formulations</a:t>
            </a:r>
            <a:endParaRPr sz="1200">
              <a:solidFill>
                <a:schemeClr val="dk1"/>
              </a:solidFill>
              <a:latin typeface="Open Sans"/>
              <a:ea typeface="Open Sans"/>
              <a:cs typeface="Open Sans"/>
              <a:sym typeface="Open San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g13ef0c75c3c_1_22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6" name="Google Shape;416;g13ef0c75c3c_1_22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200">
                <a:solidFill>
                  <a:schemeClr val="dk1"/>
                </a:solidFill>
                <a:latin typeface="Open Sans"/>
                <a:ea typeface="Open Sans"/>
                <a:cs typeface="Open Sans"/>
                <a:sym typeface="Open Sans"/>
              </a:rPr>
              <a:t>Vika</a:t>
            </a:r>
            <a:endParaRPr sz="1200">
              <a:solidFill>
                <a:schemeClr val="dk1"/>
              </a:solidFill>
              <a:latin typeface="Open Sans"/>
              <a:ea typeface="Open Sans"/>
              <a:cs typeface="Open Sans"/>
              <a:sym typeface="Open Sans"/>
            </a:endParaRPr>
          </a:p>
          <a:p>
            <a:pPr marL="0" lvl="0" indent="0" algn="l" rtl="0">
              <a:spcBef>
                <a:spcPts val="1200"/>
              </a:spcBef>
              <a:spcAft>
                <a:spcPts val="0"/>
              </a:spcAft>
              <a:buClr>
                <a:schemeClr val="dk1"/>
              </a:buClr>
              <a:buSzPts val="1100"/>
              <a:buFont typeface="Arial"/>
              <a:buNone/>
            </a:pPr>
            <a:r>
              <a:rPr lang="en" sz="1200">
                <a:solidFill>
                  <a:schemeClr val="dk1"/>
                </a:solidFill>
                <a:latin typeface="Open Sans"/>
                <a:ea typeface="Open Sans"/>
                <a:cs typeface="Open Sans"/>
                <a:sym typeface="Open Sans"/>
              </a:rPr>
              <a:t>Script: similar to abortion data, we also used logistic regression to predict the probability of being “pro-life” vs “pro-choice”. Newly introduced techniques are like Support Vector Machine and XGBoost to accurately classify the tweets to two groups, and VADER rule based scoring algorithm to better capture sentiment, like positive, negative and neutral.</a:t>
            </a:r>
            <a:endParaRPr sz="1200">
              <a:solidFill>
                <a:schemeClr val="dk1"/>
              </a:solidFill>
              <a:latin typeface="Open Sans"/>
              <a:ea typeface="Open Sans"/>
              <a:cs typeface="Open Sans"/>
              <a:sym typeface="Open San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0"/>
        <p:cNvGrpSpPr/>
        <p:nvPr/>
      </p:nvGrpSpPr>
      <p:grpSpPr>
        <a:xfrm>
          <a:off x="0" y="0"/>
          <a:ext cx="0" cy="0"/>
          <a:chOff x="0" y="0"/>
          <a:chExt cx="0" cy="0"/>
        </a:xfrm>
      </p:grpSpPr>
      <p:sp>
        <p:nvSpPr>
          <p:cNvPr id="471" name="Google Shape;471;g13ef0c75c3c_1_24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2" name="Google Shape;472;g13ef0c75c3c_1_24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JJ</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gfdbc3f5e0d_1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5" name="Google Shape;495;gfdbc3f5e0d_1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JJ</a:t>
            </a:r>
            <a:endParaRPr/>
          </a:p>
          <a:p>
            <a:pPr marL="0" lvl="0" indent="0" algn="l" rtl="0">
              <a:spcBef>
                <a:spcPts val="0"/>
              </a:spcBef>
              <a:spcAft>
                <a:spcPts val="0"/>
              </a:spcAft>
              <a:buNone/>
            </a:pPr>
            <a:r>
              <a:rPr lang="en"/>
              <a:t>On unseen test data</a:t>
            </a:r>
            <a:endParaRPr/>
          </a:p>
          <a:p>
            <a:pPr marL="0" lvl="0" indent="0" algn="l" rtl="0">
              <a:spcBef>
                <a:spcPts val="0"/>
              </a:spcBef>
              <a:spcAft>
                <a:spcPts val="0"/>
              </a:spcAft>
              <a:buNone/>
            </a:pPr>
            <a:r>
              <a:rPr lang="en"/>
              <a:t>Silhouette score measures the quality of the clusters selected</a:t>
            </a:r>
            <a:endParaRPr/>
          </a:p>
          <a:p>
            <a:pPr marL="0" lvl="0" indent="0" algn="l" rtl="0">
              <a:spcBef>
                <a:spcPts val="0"/>
              </a:spcBef>
              <a:spcAft>
                <a:spcPts val="0"/>
              </a:spcAft>
              <a:buNone/>
            </a:pPr>
            <a:r>
              <a:rPr lang="en"/>
              <a:t>Inertia measures how well KMeans clustered the data (sum of the squares of the distance of each data point from its centroid)</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
        <p:cNvGrpSpPr/>
        <p:nvPr/>
      </p:nvGrpSpPr>
      <p:grpSpPr>
        <a:xfrm>
          <a:off x="0" y="0"/>
          <a:ext cx="0" cy="0"/>
          <a:chOff x="0" y="0"/>
          <a:chExt cx="0" cy="0"/>
        </a:xfrm>
      </p:grpSpPr>
      <p:sp>
        <p:nvSpPr>
          <p:cNvPr id="507" name="Google Shape;507;g13fef7b5a12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8" name="Google Shape;508;g13fef7b5a12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JJ</a:t>
            </a:r>
            <a:endParaRPr/>
          </a:p>
          <a:p>
            <a:pPr marL="0" lvl="0" indent="0" algn="l" rtl="0">
              <a:spcBef>
                <a:spcPts val="0"/>
              </a:spcBef>
              <a:spcAft>
                <a:spcPts val="0"/>
              </a:spcAft>
              <a:buNone/>
            </a:pPr>
            <a:r>
              <a:rPr lang="en"/>
              <a:t>On unseen test data</a:t>
            </a:r>
            <a:endParaRPr/>
          </a:p>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13ef0c75c3c_1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13ef0c75c3c_1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Ebuwa</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0"/>
        <p:cNvGrpSpPr/>
        <p:nvPr/>
      </p:nvGrpSpPr>
      <p:grpSpPr>
        <a:xfrm>
          <a:off x="0" y="0"/>
          <a:ext cx="0" cy="0"/>
          <a:chOff x="0" y="0"/>
          <a:chExt cx="0" cy="0"/>
        </a:xfrm>
      </p:grpSpPr>
      <p:sp>
        <p:nvSpPr>
          <p:cNvPr id="521" name="Google Shape;521;g13f80efadf6_1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2" name="Google Shape;522;g13f80efadf6_1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200">
                <a:solidFill>
                  <a:schemeClr val="dk1"/>
                </a:solidFill>
                <a:latin typeface="Open Sans"/>
                <a:ea typeface="Open Sans"/>
                <a:cs typeface="Open Sans"/>
                <a:sym typeface="Open Sans"/>
              </a:rPr>
              <a:t>Taiwo</a:t>
            </a:r>
            <a:endParaRPr sz="1200">
              <a:solidFill>
                <a:schemeClr val="dk1"/>
              </a:solidFill>
              <a:latin typeface="Open Sans"/>
              <a:ea typeface="Open Sans"/>
              <a:cs typeface="Open Sans"/>
              <a:sym typeface="Open Sans"/>
            </a:endParaRPr>
          </a:p>
          <a:p>
            <a:pPr marL="457200" lvl="0" indent="-304800" algn="l" rtl="0">
              <a:lnSpc>
                <a:spcPct val="115000"/>
              </a:lnSpc>
              <a:spcBef>
                <a:spcPts val="1200"/>
              </a:spcBef>
              <a:spcAft>
                <a:spcPts val="0"/>
              </a:spcAft>
              <a:buClr>
                <a:schemeClr val="dk1"/>
              </a:buClr>
              <a:buSzPts val="1200"/>
              <a:buFont typeface="Open Sans"/>
              <a:buChar char="●"/>
            </a:pPr>
            <a:r>
              <a:rPr lang="en" sz="1200">
                <a:solidFill>
                  <a:schemeClr val="dk1"/>
                </a:solidFill>
                <a:latin typeface="Open Sans"/>
                <a:ea typeface="Open Sans"/>
                <a:cs typeface="Open Sans"/>
                <a:sym typeface="Open Sans"/>
              </a:rPr>
              <a:t>In the Twitter train dataset, keywords like, “abortion” and “wade” were most prevalent, and keywords such as “Trump”, while the Twitter test dataset had keywords like “abortionrightsarehumanrights” and “Biden”</a:t>
            </a:r>
            <a:endParaRPr sz="1200">
              <a:solidFill>
                <a:schemeClr val="dk1"/>
              </a:solidFill>
              <a:latin typeface="Open Sans"/>
              <a:ea typeface="Open Sans"/>
              <a:cs typeface="Open Sans"/>
              <a:sym typeface="Open Sans"/>
            </a:endParaRPr>
          </a:p>
          <a:p>
            <a:pPr marL="457200" lvl="0" indent="-304800" algn="l" rtl="0">
              <a:lnSpc>
                <a:spcPct val="115000"/>
              </a:lnSpc>
              <a:spcBef>
                <a:spcPts val="0"/>
              </a:spcBef>
              <a:spcAft>
                <a:spcPts val="0"/>
              </a:spcAft>
              <a:buClr>
                <a:schemeClr val="dk1"/>
              </a:buClr>
              <a:buSzPts val="1200"/>
              <a:buFont typeface="Open Sans"/>
              <a:buChar char="●"/>
            </a:pPr>
            <a:r>
              <a:rPr lang="en" sz="1200">
                <a:solidFill>
                  <a:schemeClr val="dk1"/>
                </a:solidFill>
                <a:latin typeface="Open Sans"/>
                <a:ea typeface="Open Sans"/>
                <a:cs typeface="Open Sans"/>
                <a:sym typeface="Open Sans"/>
              </a:rPr>
              <a:t>Most of the tweets described organizations, e.g., the US Supreme Court, and legislation, e.g., “Roe vs Wade”</a:t>
            </a:r>
            <a:endParaRPr sz="120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8"/>
        <p:cNvGrpSpPr/>
        <p:nvPr/>
      </p:nvGrpSpPr>
      <p:grpSpPr>
        <a:xfrm>
          <a:off x="0" y="0"/>
          <a:ext cx="0" cy="0"/>
          <a:chOff x="0" y="0"/>
          <a:chExt cx="0" cy="0"/>
        </a:xfrm>
      </p:grpSpPr>
      <p:sp>
        <p:nvSpPr>
          <p:cNvPr id="529" name="Google Shape;529;gfdbc3f5e0d_9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0" name="Google Shape;530;gfdbc3f5e0d_9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400">
                <a:solidFill>
                  <a:schemeClr val="dk1"/>
                </a:solidFill>
                <a:latin typeface="Open Sans"/>
                <a:ea typeface="Open Sans"/>
                <a:cs typeface="Open Sans"/>
                <a:sym typeface="Open Sans"/>
              </a:rPr>
              <a:t>Taiwo</a:t>
            </a:r>
            <a:endParaRPr sz="1400">
              <a:solidFill>
                <a:schemeClr val="dk1"/>
              </a:solidFill>
              <a:latin typeface="Open Sans"/>
              <a:ea typeface="Open Sans"/>
              <a:cs typeface="Open Sans"/>
              <a:sym typeface="Open Sans"/>
            </a:endParaRPr>
          </a:p>
          <a:p>
            <a:pPr marL="0" lvl="0" indent="0" algn="l" rtl="0">
              <a:lnSpc>
                <a:spcPct val="115000"/>
              </a:lnSpc>
              <a:spcBef>
                <a:spcPts val="1200"/>
              </a:spcBef>
              <a:spcAft>
                <a:spcPts val="0"/>
              </a:spcAft>
              <a:buNone/>
            </a:pPr>
            <a:r>
              <a:rPr lang="en" sz="1400" b="1">
                <a:solidFill>
                  <a:schemeClr val="dk1"/>
                </a:solidFill>
                <a:latin typeface="Open Sans"/>
                <a:ea typeface="Open Sans"/>
                <a:cs typeface="Open Sans"/>
                <a:sym typeface="Open Sans"/>
              </a:rPr>
              <a:t>Interesting Hashtags</a:t>
            </a:r>
            <a:endParaRPr sz="1400" b="1">
              <a:solidFill>
                <a:schemeClr val="dk1"/>
              </a:solidFill>
              <a:latin typeface="Open Sans"/>
              <a:ea typeface="Open Sans"/>
              <a:cs typeface="Open Sans"/>
              <a:sym typeface="Open Sans"/>
            </a:endParaRPr>
          </a:p>
          <a:p>
            <a:pPr marL="0" lvl="0" indent="0" algn="l" rtl="0">
              <a:spcBef>
                <a:spcPts val="1200"/>
              </a:spcBef>
              <a:spcAft>
                <a:spcPts val="0"/>
              </a:spcAft>
              <a:buNone/>
            </a:pPr>
            <a:r>
              <a:rPr lang="en" sz="1400">
                <a:solidFill>
                  <a:schemeClr val="dk1"/>
                </a:solidFill>
                <a:latin typeface="Open Sans"/>
                <a:ea typeface="Open Sans"/>
                <a:cs typeface="Open Sans"/>
                <a:sym typeface="Open Sans"/>
              </a:rPr>
              <a:t>#AbortionIsHealthcare</a:t>
            </a:r>
            <a:endParaRPr sz="1400">
              <a:solidFill>
                <a:schemeClr val="dk1"/>
              </a:solidFill>
              <a:latin typeface="Open Sans"/>
              <a:ea typeface="Open Sans"/>
              <a:cs typeface="Open Sans"/>
              <a:sym typeface="Open Sans"/>
            </a:endParaRPr>
          </a:p>
          <a:p>
            <a:pPr marL="0" lvl="0" indent="0" algn="l" rtl="0">
              <a:spcBef>
                <a:spcPts val="0"/>
              </a:spcBef>
              <a:spcAft>
                <a:spcPts val="0"/>
              </a:spcAft>
              <a:buNone/>
            </a:pPr>
            <a:r>
              <a:rPr lang="en" sz="1400">
                <a:solidFill>
                  <a:schemeClr val="dk1"/>
                </a:solidFill>
                <a:latin typeface="Open Sans"/>
                <a:ea typeface="Open Sans"/>
                <a:cs typeface="Open Sans"/>
                <a:sym typeface="Open Sans"/>
              </a:rPr>
              <a:t>#mybodymychoice</a:t>
            </a:r>
            <a:endParaRPr sz="1400">
              <a:solidFill>
                <a:schemeClr val="dk1"/>
              </a:solidFill>
              <a:latin typeface="Open Sans"/>
              <a:ea typeface="Open Sans"/>
              <a:cs typeface="Open Sans"/>
              <a:sym typeface="Open Sans"/>
            </a:endParaRPr>
          </a:p>
          <a:p>
            <a:pPr marL="0" lvl="0" indent="0" algn="l" rtl="0">
              <a:spcBef>
                <a:spcPts val="0"/>
              </a:spcBef>
              <a:spcAft>
                <a:spcPts val="0"/>
              </a:spcAft>
              <a:buNone/>
            </a:pPr>
            <a:r>
              <a:rPr lang="en" sz="1400">
                <a:solidFill>
                  <a:schemeClr val="dk1"/>
                </a:solidFill>
                <a:latin typeface="Open Sans"/>
                <a:ea typeface="Open Sans"/>
                <a:cs typeface="Open Sans"/>
                <a:sym typeface="Open Sans"/>
              </a:rPr>
              <a:t>#AbortionRightsAreHumanRightsAbortionisHealthcare</a:t>
            </a:r>
            <a:endParaRPr sz="1400">
              <a:solidFill>
                <a:schemeClr val="dk1"/>
              </a:solidFill>
              <a:latin typeface="Open Sans"/>
              <a:ea typeface="Open Sans"/>
              <a:cs typeface="Open Sans"/>
              <a:sym typeface="Open Sans"/>
            </a:endParaRPr>
          </a:p>
          <a:p>
            <a:pPr marL="0" lvl="0" indent="0" algn="l" rtl="0">
              <a:spcBef>
                <a:spcPts val="0"/>
              </a:spcBef>
              <a:spcAft>
                <a:spcPts val="0"/>
              </a:spcAft>
              <a:buNone/>
            </a:pPr>
            <a:r>
              <a:rPr lang="en" sz="1400">
                <a:solidFill>
                  <a:schemeClr val="dk1"/>
                </a:solidFill>
                <a:latin typeface="Open Sans"/>
                <a:ea typeface="Open Sans"/>
                <a:cs typeface="Open Sans"/>
                <a:sym typeface="Open Sans"/>
              </a:rPr>
              <a:t>#WomenRightsAreHumanRights</a:t>
            </a:r>
            <a:endParaRPr sz="1400">
              <a:solidFill>
                <a:schemeClr val="dk1"/>
              </a:solidFill>
              <a:latin typeface="Open Sans"/>
              <a:ea typeface="Open Sans"/>
              <a:cs typeface="Open Sans"/>
              <a:sym typeface="Open Sans"/>
            </a:endParaRPr>
          </a:p>
          <a:p>
            <a:pPr marL="0" lvl="0" indent="0" algn="l" rtl="0">
              <a:spcBef>
                <a:spcPts val="0"/>
              </a:spcBef>
              <a:spcAft>
                <a:spcPts val="0"/>
              </a:spcAft>
              <a:buNone/>
            </a:pPr>
            <a:endParaRPr sz="1400">
              <a:solidFill>
                <a:schemeClr val="dk1"/>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r>
              <a:rPr lang="en" sz="1400" b="1">
                <a:solidFill>
                  <a:schemeClr val="dk1"/>
                </a:solidFill>
                <a:latin typeface="Open Sans"/>
                <a:ea typeface="Open Sans"/>
                <a:cs typeface="Open Sans"/>
                <a:sym typeface="Open Sans"/>
              </a:rPr>
              <a:t>Interesting User Mentions</a:t>
            </a:r>
            <a:endParaRPr sz="1400" b="1">
              <a:solidFill>
                <a:schemeClr val="dk1"/>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r>
              <a:rPr lang="en" sz="1400">
                <a:solidFill>
                  <a:schemeClr val="dk1"/>
                </a:solidFill>
                <a:latin typeface="Open Sans"/>
                <a:ea typeface="Open Sans"/>
                <a:cs typeface="Open Sans"/>
                <a:sym typeface="Open Sans"/>
              </a:rPr>
              <a:t>#POTUS</a:t>
            </a:r>
            <a:endParaRPr sz="1400">
              <a:solidFill>
                <a:schemeClr val="dk1"/>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r>
              <a:rPr lang="en" sz="1400">
                <a:solidFill>
                  <a:schemeClr val="dk1"/>
                </a:solidFill>
                <a:latin typeface="Open Sans"/>
                <a:ea typeface="Open Sans"/>
                <a:cs typeface="Open Sans"/>
                <a:sym typeface="Open Sans"/>
              </a:rPr>
              <a:t>#laurenboebert</a:t>
            </a:r>
            <a:endParaRPr sz="1400">
              <a:solidFill>
                <a:schemeClr val="dk1"/>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r>
              <a:rPr lang="en" sz="1400">
                <a:solidFill>
                  <a:schemeClr val="dk1"/>
                </a:solidFill>
                <a:latin typeface="Open Sans"/>
                <a:ea typeface="Open Sans"/>
                <a:cs typeface="Open Sans"/>
                <a:sym typeface="Open Sans"/>
              </a:rPr>
              <a:t>#AOC</a:t>
            </a:r>
            <a:endParaRPr sz="1400">
              <a:solidFill>
                <a:schemeClr val="dk1"/>
              </a:solidFill>
              <a:latin typeface="Open Sans"/>
              <a:ea typeface="Open Sans"/>
              <a:cs typeface="Open Sans"/>
              <a:sym typeface="Open Sans"/>
            </a:endParaRPr>
          </a:p>
          <a:p>
            <a:pPr marL="0" lvl="0" indent="0" algn="l" rtl="0">
              <a:spcBef>
                <a:spcPts val="0"/>
              </a:spcBef>
              <a:spcAft>
                <a:spcPts val="0"/>
              </a:spcAft>
              <a:buNone/>
            </a:pPr>
            <a:r>
              <a:rPr lang="en" sz="1400">
                <a:solidFill>
                  <a:schemeClr val="dk1"/>
                </a:solidFill>
                <a:latin typeface="Open Sans"/>
                <a:ea typeface="Open Sans"/>
                <a:cs typeface="Open Sans"/>
                <a:sym typeface="Open Sans"/>
              </a:rPr>
              <a:t>#JoeBiden</a:t>
            </a:r>
            <a:endParaRPr sz="1400">
              <a:solidFill>
                <a:schemeClr val="dk1"/>
              </a:solidFill>
              <a:latin typeface="Open Sans"/>
              <a:ea typeface="Open Sans"/>
              <a:cs typeface="Open Sans"/>
              <a:sym typeface="Open Sans"/>
            </a:endParaRPr>
          </a:p>
          <a:p>
            <a:pPr marL="0" lvl="0" indent="0" algn="l" rtl="0">
              <a:lnSpc>
                <a:spcPct val="115000"/>
              </a:lnSpc>
              <a:spcBef>
                <a:spcPts val="0"/>
              </a:spcBef>
              <a:spcAft>
                <a:spcPts val="1200"/>
              </a:spcAft>
              <a:buNone/>
            </a:pPr>
            <a:endParaRPr sz="1400">
              <a:latin typeface="Open Sans"/>
              <a:ea typeface="Open Sans"/>
              <a:cs typeface="Open Sans"/>
              <a:sym typeface="Open Sans"/>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Google Shape;539;gfdbc3f5e0d_13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0" name="Google Shape;540;gfdbc3f5e0d_13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Taiwo</a:t>
            </a:r>
            <a:endParaRPr/>
          </a:p>
          <a:p>
            <a:pPr marL="0" lvl="0" indent="0" algn="l" rtl="0">
              <a:spcBef>
                <a:spcPts val="0"/>
              </a:spcBef>
              <a:spcAft>
                <a:spcPts val="0"/>
              </a:spcAft>
              <a:buNone/>
            </a:pPr>
            <a:endParaRPr/>
          </a:p>
          <a:p>
            <a:pPr marL="0" lvl="0" indent="0" algn="l" rtl="0">
              <a:spcBef>
                <a:spcPts val="0"/>
              </a:spcBef>
              <a:spcAft>
                <a:spcPts val="0"/>
              </a:spcAft>
              <a:buNone/>
            </a:pPr>
            <a:r>
              <a:rPr lang="en" sz="1050">
                <a:solidFill>
                  <a:srgbClr val="202122"/>
                </a:solidFill>
                <a:highlight>
                  <a:srgbClr val="FFFFFF"/>
                </a:highlight>
              </a:rPr>
              <a:t>Support Vector Machine is a supervised learning model that </a:t>
            </a:r>
            <a:endParaRPr/>
          </a:p>
          <a:p>
            <a:pPr marL="0" lvl="0" indent="0" algn="l" rtl="0">
              <a:spcBef>
                <a:spcPts val="0"/>
              </a:spcBef>
              <a:spcAft>
                <a:spcPts val="0"/>
              </a:spcAft>
              <a:buNone/>
            </a:pPr>
            <a:r>
              <a:rPr lang="en"/>
              <a:t>Our model had 72% probability of correctly classifying tweets as pro-life and pro-choice on an unseen test data.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
        <p:cNvGrpSpPr/>
        <p:nvPr/>
      </p:nvGrpSpPr>
      <p:grpSpPr>
        <a:xfrm>
          <a:off x="0" y="0"/>
          <a:ext cx="0" cy="0"/>
          <a:chOff x="0" y="0"/>
          <a:chExt cx="0" cy="0"/>
        </a:xfrm>
      </p:grpSpPr>
      <p:sp>
        <p:nvSpPr>
          <p:cNvPr id="551" name="Google Shape;551;g13fef7b5a12_1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2" name="Google Shape;552;g13fef7b5a12_1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Ebuwa</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0"/>
        <p:cNvGrpSpPr/>
        <p:nvPr/>
      </p:nvGrpSpPr>
      <p:grpSpPr>
        <a:xfrm>
          <a:off x="0" y="0"/>
          <a:ext cx="0" cy="0"/>
          <a:chOff x="0" y="0"/>
          <a:chExt cx="0" cy="0"/>
        </a:xfrm>
      </p:grpSpPr>
      <p:sp>
        <p:nvSpPr>
          <p:cNvPr id="571" name="Google Shape;571;gfdbc3f5e0d_9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2" name="Google Shape;572;gfdbc3f5e0d_9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200">
                <a:solidFill>
                  <a:schemeClr val="dk1"/>
                </a:solidFill>
                <a:latin typeface="Open Sans"/>
                <a:ea typeface="Open Sans"/>
                <a:cs typeface="Open Sans"/>
                <a:sym typeface="Open Sans"/>
              </a:rPr>
              <a:t>Ebuwa</a:t>
            </a:r>
            <a:endParaRPr sz="1200">
              <a:solidFill>
                <a:schemeClr val="dk1"/>
              </a:solidFill>
              <a:latin typeface="Open Sans"/>
              <a:ea typeface="Open Sans"/>
              <a:cs typeface="Open Sans"/>
              <a:sym typeface="Open Sans"/>
            </a:endParaRPr>
          </a:p>
          <a:p>
            <a:pPr marL="0" lvl="0" indent="0" algn="l" rtl="0">
              <a:lnSpc>
                <a:spcPct val="115000"/>
              </a:lnSpc>
              <a:spcBef>
                <a:spcPts val="1200"/>
              </a:spcBef>
              <a:spcAft>
                <a:spcPts val="0"/>
              </a:spcAft>
              <a:buNone/>
            </a:pPr>
            <a:r>
              <a:rPr lang="en" sz="1200">
                <a:solidFill>
                  <a:schemeClr val="dk1"/>
                </a:solidFill>
                <a:latin typeface="Open Sans"/>
                <a:ea typeface="Open Sans"/>
                <a:cs typeface="Open Sans"/>
                <a:sym typeface="Open Sans"/>
              </a:rPr>
              <a:t>Of course, our analysis does have limitations. For example, we have very restricted access to abortion data, where we can only work on abortion incidence data from 1988 to 2017, which only consists of 913 observations; also, due to non-academic Twitter API rate limits, we were unable to expand our sample to include location data and the abortion dataset we received had missing values, so we had to apply linear interpolation method to fill data holes prior to any analysis.</a:t>
            </a:r>
            <a:endParaRPr sz="1200">
              <a:solidFill>
                <a:schemeClr val="dk1"/>
              </a:solidFill>
              <a:latin typeface="Open Sans"/>
              <a:ea typeface="Open Sans"/>
              <a:cs typeface="Open Sans"/>
              <a:sym typeface="Open Sans"/>
            </a:endParaRPr>
          </a:p>
          <a:p>
            <a:pPr marL="0" lvl="0" indent="0" algn="l" rtl="0">
              <a:lnSpc>
                <a:spcPct val="115000"/>
              </a:lnSpc>
              <a:spcBef>
                <a:spcPts val="1200"/>
              </a:spcBef>
              <a:spcAft>
                <a:spcPts val="1200"/>
              </a:spcAft>
              <a:buNone/>
            </a:pPr>
            <a:r>
              <a:rPr lang="en" sz="1200">
                <a:solidFill>
                  <a:schemeClr val="dk1"/>
                </a:solidFill>
                <a:latin typeface="Open Sans"/>
                <a:ea typeface="Open Sans"/>
                <a:cs typeface="Open Sans"/>
                <a:sym typeface="Open Sans"/>
              </a:rPr>
              <a:t>The abortion analysis project indeed presents some opportunities to everyone who is concerned about abortions. If we can have better twitter data of higher quality, we can further identify user groups and sentiment patterns. Another improvement is to build safe data warehouse should be put in place for everyone to publicly express abortion opninions.</a:t>
            </a:r>
            <a:endParaRPr sz="120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3"/>
        <p:cNvGrpSpPr/>
        <p:nvPr/>
      </p:nvGrpSpPr>
      <p:grpSpPr>
        <a:xfrm>
          <a:off x="0" y="0"/>
          <a:ext cx="0" cy="0"/>
          <a:chOff x="0" y="0"/>
          <a:chExt cx="0" cy="0"/>
        </a:xfrm>
      </p:grpSpPr>
      <p:sp>
        <p:nvSpPr>
          <p:cNvPr id="584" name="Google Shape;584;g13f80efadf6_0_1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5" name="Google Shape;585;g13f80efadf6_0_1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200">
                <a:solidFill>
                  <a:schemeClr val="dk1"/>
                </a:solidFill>
                <a:latin typeface="Open Sans"/>
                <a:ea typeface="Open Sans"/>
                <a:cs typeface="Open Sans"/>
                <a:sym typeface="Open Sans"/>
              </a:rPr>
              <a:t>Ebuwa</a:t>
            </a:r>
            <a:endParaRPr sz="1200">
              <a:solidFill>
                <a:schemeClr val="dk1"/>
              </a:solidFill>
              <a:latin typeface="Open Sans"/>
              <a:ea typeface="Open Sans"/>
              <a:cs typeface="Open Sans"/>
              <a:sym typeface="Open Sans"/>
            </a:endParaRPr>
          </a:p>
          <a:p>
            <a:pPr marL="457200" lvl="0" indent="-304800" algn="l" rtl="0">
              <a:lnSpc>
                <a:spcPct val="115000"/>
              </a:lnSpc>
              <a:spcBef>
                <a:spcPts val="1200"/>
              </a:spcBef>
              <a:spcAft>
                <a:spcPts val="0"/>
              </a:spcAft>
              <a:buClr>
                <a:schemeClr val="dk1"/>
              </a:buClr>
              <a:buSzPts val="1200"/>
              <a:buFont typeface="Open Sans"/>
              <a:buChar char="●"/>
            </a:pPr>
            <a:r>
              <a:rPr lang="en" sz="1200">
                <a:solidFill>
                  <a:schemeClr val="dk1"/>
                </a:solidFill>
                <a:latin typeface="Open Sans"/>
                <a:ea typeface="Open Sans"/>
                <a:cs typeface="Open Sans"/>
                <a:sym typeface="Open Sans"/>
              </a:rPr>
              <a:t>Notes: These findings align with studies on demand for abortion-related services across the US. It is clear that abortion bans have wide-ranging consequences. In particular, policy efforts should prioritize outreach to women 18 to 19 years of age. </a:t>
            </a:r>
            <a:endParaRPr sz="1200">
              <a:solidFill>
                <a:schemeClr val="dk1"/>
              </a:solidFill>
              <a:latin typeface="Open Sans"/>
              <a:ea typeface="Open Sans"/>
              <a:cs typeface="Open Sans"/>
              <a:sym typeface="Open Sans"/>
            </a:endParaRPr>
          </a:p>
          <a:p>
            <a:pPr marL="457200" lvl="0" indent="-304800" algn="l" rtl="0">
              <a:lnSpc>
                <a:spcPct val="115000"/>
              </a:lnSpc>
              <a:spcBef>
                <a:spcPts val="0"/>
              </a:spcBef>
              <a:spcAft>
                <a:spcPts val="0"/>
              </a:spcAft>
              <a:buClr>
                <a:schemeClr val="dk1"/>
              </a:buClr>
              <a:buSzPts val="1200"/>
              <a:buFont typeface="Open Sans"/>
              <a:buChar char="●"/>
            </a:pPr>
            <a:r>
              <a:rPr lang="en" sz="1200">
                <a:solidFill>
                  <a:schemeClr val="dk1"/>
                </a:solidFill>
                <a:latin typeface="Open Sans"/>
                <a:ea typeface="Open Sans"/>
                <a:cs typeface="Open Sans"/>
                <a:sym typeface="Open Sans"/>
              </a:rPr>
              <a:t>Abortion bans are ineffective in restricted States - if a State already had a ban, there is no shift in abortion rates?</a:t>
            </a:r>
            <a:endParaRPr sz="1200">
              <a:solidFill>
                <a:schemeClr val="dk1"/>
              </a:solidFill>
              <a:latin typeface="Open Sans"/>
              <a:ea typeface="Open Sans"/>
              <a:cs typeface="Open Sans"/>
              <a:sym typeface="Open Sans"/>
            </a:endParaRPr>
          </a:p>
          <a:p>
            <a:pPr marL="457200" lvl="0" indent="-304800" algn="l" rtl="0">
              <a:lnSpc>
                <a:spcPct val="115000"/>
              </a:lnSpc>
              <a:spcBef>
                <a:spcPts val="0"/>
              </a:spcBef>
              <a:spcAft>
                <a:spcPts val="0"/>
              </a:spcAft>
              <a:buClr>
                <a:schemeClr val="dk1"/>
              </a:buClr>
              <a:buSzPts val="1200"/>
              <a:buFont typeface="Open Sans"/>
              <a:buChar char="●"/>
            </a:pPr>
            <a:endParaRPr sz="1200">
              <a:solidFill>
                <a:schemeClr val="dk1"/>
              </a:solidFill>
              <a:latin typeface="Open Sans"/>
              <a:ea typeface="Open Sans"/>
              <a:cs typeface="Open Sans"/>
              <a:sym typeface="Open Sans"/>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3"/>
        <p:cNvGrpSpPr/>
        <p:nvPr/>
      </p:nvGrpSpPr>
      <p:grpSpPr>
        <a:xfrm>
          <a:off x="0" y="0"/>
          <a:ext cx="0" cy="0"/>
          <a:chOff x="0" y="0"/>
          <a:chExt cx="0" cy="0"/>
        </a:xfrm>
      </p:grpSpPr>
      <p:sp>
        <p:nvSpPr>
          <p:cNvPr id="584" name="Google Shape;584;g13f80efadf6_0_1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5" name="Google Shape;585;g13f80efadf6_0_1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200">
                <a:solidFill>
                  <a:schemeClr val="dk1"/>
                </a:solidFill>
                <a:latin typeface="Open Sans"/>
                <a:ea typeface="Open Sans"/>
                <a:cs typeface="Open Sans"/>
                <a:sym typeface="Open Sans"/>
              </a:rPr>
              <a:t>Ebuwa</a:t>
            </a:r>
            <a:endParaRPr sz="1200">
              <a:solidFill>
                <a:schemeClr val="dk1"/>
              </a:solidFill>
              <a:latin typeface="Open Sans"/>
              <a:ea typeface="Open Sans"/>
              <a:cs typeface="Open Sans"/>
              <a:sym typeface="Open Sans"/>
            </a:endParaRPr>
          </a:p>
          <a:p>
            <a:pPr marL="457200" lvl="0" indent="-304800" algn="l" rtl="0">
              <a:lnSpc>
                <a:spcPct val="115000"/>
              </a:lnSpc>
              <a:spcBef>
                <a:spcPts val="1200"/>
              </a:spcBef>
              <a:spcAft>
                <a:spcPts val="0"/>
              </a:spcAft>
              <a:buClr>
                <a:schemeClr val="dk1"/>
              </a:buClr>
              <a:buSzPts val="1200"/>
              <a:buFont typeface="Open Sans"/>
              <a:buChar char="●"/>
            </a:pPr>
            <a:r>
              <a:rPr lang="en" sz="1200">
                <a:solidFill>
                  <a:schemeClr val="dk1"/>
                </a:solidFill>
                <a:latin typeface="Open Sans"/>
                <a:ea typeface="Open Sans"/>
                <a:cs typeface="Open Sans"/>
                <a:sym typeface="Open Sans"/>
              </a:rPr>
              <a:t>Notes: These findings align with studies on demand for abortion-related services across the US. It is clear that abortion bans have wide-ranging consequences. In particular, policy efforts should prioritize outreach to women 18 to 19 years of age. </a:t>
            </a:r>
            <a:endParaRPr sz="1200">
              <a:solidFill>
                <a:schemeClr val="dk1"/>
              </a:solidFill>
              <a:latin typeface="Open Sans"/>
              <a:ea typeface="Open Sans"/>
              <a:cs typeface="Open Sans"/>
              <a:sym typeface="Open Sans"/>
            </a:endParaRPr>
          </a:p>
          <a:p>
            <a:pPr marL="457200" lvl="0" indent="-304800" algn="l" rtl="0">
              <a:lnSpc>
                <a:spcPct val="115000"/>
              </a:lnSpc>
              <a:spcBef>
                <a:spcPts val="0"/>
              </a:spcBef>
              <a:spcAft>
                <a:spcPts val="0"/>
              </a:spcAft>
              <a:buClr>
                <a:schemeClr val="dk1"/>
              </a:buClr>
              <a:buSzPts val="1200"/>
              <a:buFont typeface="Open Sans"/>
              <a:buChar char="●"/>
            </a:pPr>
            <a:r>
              <a:rPr lang="en" sz="1200">
                <a:solidFill>
                  <a:schemeClr val="dk1"/>
                </a:solidFill>
                <a:latin typeface="Open Sans"/>
                <a:ea typeface="Open Sans"/>
                <a:cs typeface="Open Sans"/>
                <a:sym typeface="Open Sans"/>
              </a:rPr>
              <a:t>Abortion bans are ineffective in restricted States - if a State already had a ban, there is no shift in abortion rates?</a:t>
            </a:r>
            <a:endParaRPr sz="1200">
              <a:solidFill>
                <a:schemeClr val="dk1"/>
              </a:solidFill>
              <a:latin typeface="Open Sans"/>
              <a:ea typeface="Open Sans"/>
              <a:cs typeface="Open Sans"/>
              <a:sym typeface="Open Sans"/>
            </a:endParaRPr>
          </a:p>
          <a:p>
            <a:pPr marL="457200" lvl="0" indent="-304800" algn="l" rtl="0">
              <a:lnSpc>
                <a:spcPct val="115000"/>
              </a:lnSpc>
              <a:spcBef>
                <a:spcPts val="0"/>
              </a:spcBef>
              <a:spcAft>
                <a:spcPts val="0"/>
              </a:spcAft>
              <a:buClr>
                <a:schemeClr val="dk1"/>
              </a:buClr>
              <a:buSzPts val="1200"/>
              <a:buFont typeface="Open Sans"/>
              <a:buChar char="●"/>
            </a:pPr>
            <a:endParaRPr sz="1200">
              <a:solidFill>
                <a:schemeClr val="dk1"/>
              </a:solidFill>
              <a:latin typeface="Open Sans"/>
              <a:ea typeface="Open Sans"/>
              <a:cs typeface="Open Sans"/>
              <a:sym typeface="Open Sans"/>
            </a:endParaRPr>
          </a:p>
        </p:txBody>
      </p:sp>
    </p:spTree>
    <p:extLst>
      <p:ext uri="{BB962C8B-B14F-4D97-AF65-F5344CB8AC3E}">
        <p14:creationId xmlns:p14="http://schemas.microsoft.com/office/powerpoint/2010/main" val="320692992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Google Shape;597;g13fef7b5a12_4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8" name="Google Shape;598;g13fef7b5a12_4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200">
                <a:solidFill>
                  <a:schemeClr val="dk1"/>
                </a:solidFill>
                <a:latin typeface="Open Sans"/>
                <a:ea typeface="Open Sans"/>
                <a:cs typeface="Open Sans"/>
                <a:sym typeface="Open Sans"/>
              </a:rPr>
              <a:t>Ebuwa</a:t>
            </a:r>
            <a:endParaRPr sz="1200">
              <a:solidFill>
                <a:schemeClr val="dk1"/>
              </a:solidFill>
              <a:latin typeface="Open Sans"/>
              <a:ea typeface="Open Sans"/>
              <a:cs typeface="Open Sans"/>
              <a:sym typeface="Open Sans"/>
            </a:endParaRPr>
          </a:p>
          <a:p>
            <a:pPr marL="457200" lvl="0" indent="-304800" algn="l" rtl="0">
              <a:lnSpc>
                <a:spcPct val="115000"/>
              </a:lnSpc>
              <a:spcBef>
                <a:spcPts val="1200"/>
              </a:spcBef>
              <a:spcAft>
                <a:spcPts val="0"/>
              </a:spcAft>
              <a:buClr>
                <a:schemeClr val="dk1"/>
              </a:buClr>
              <a:buSzPts val="1200"/>
              <a:buFont typeface="Open Sans"/>
              <a:buChar char="●"/>
            </a:pPr>
            <a:r>
              <a:rPr lang="en" sz="1200">
                <a:solidFill>
                  <a:schemeClr val="dk1"/>
                </a:solidFill>
                <a:latin typeface="Open Sans"/>
                <a:ea typeface="Open Sans"/>
                <a:cs typeface="Open Sans"/>
                <a:sym typeface="Open Sans"/>
              </a:rPr>
              <a:t>Notes: Hispanic and Non-Hispanic Black women &amp; women ages 15-34  are most impacted</a:t>
            </a:r>
            <a:endParaRPr sz="1200">
              <a:solidFill>
                <a:schemeClr val="dk1"/>
              </a:solidFill>
              <a:latin typeface="Open Sans"/>
              <a:ea typeface="Open Sans"/>
              <a:cs typeface="Open Sans"/>
              <a:sym typeface="Open Sans"/>
            </a:endParaRPr>
          </a:p>
          <a:p>
            <a:pPr marL="457200" lvl="0" indent="-304800" algn="l" rtl="0">
              <a:lnSpc>
                <a:spcPct val="115000"/>
              </a:lnSpc>
              <a:spcBef>
                <a:spcPts val="0"/>
              </a:spcBef>
              <a:spcAft>
                <a:spcPts val="0"/>
              </a:spcAft>
              <a:buClr>
                <a:schemeClr val="dk1"/>
              </a:buClr>
              <a:buSzPts val="1200"/>
              <a:buFont typeface="Open Sans"/>
              <a:buChar char="●"/>
            </a:pPr>
            <a:r>
              <a:rPr lang="en" sz="1200">
                <a:solidFill>
                  <a:schemeClr val="dk1"/>
                </a:solidFill>
                <a:latin typeface="Open Sans"/>
                <a:ea typeface="Open Sans"/>
                <a:cs typeface="Open Sans"/>
                <a:sym typeface="Open Sans"/>
              </a:rPr>
              <a:t>Abortion bans are ineffective in restricted States - if a State already had a ban, there is no shift in abortion rates?</a:t>
            </a:r>
            <a:endParaRPr sz="1200">
              <a:solidFill>
                <a:schemeClr val="dk1"/>
              </a:solidFill>
              <a:latin typeface="Open Sans"/>
              <a:ea typeface="Open Sans"/>
              <a:cs typeface="Open Sans"/>
              <a:sym typeface="Open Sans"/>
            </a:endParaRPr>
          </a:p>
          <a:p>
            <a:pPr marL="457200" lvl="0" indent="-304800" algn="l" rtl="0">
              <a:lnSpc>
                <a:spcPct val="115000"/>
              </a:lnSpc>
              <a:spcBef>
                <a:spcPts val="0"/>
              </a:spcBef>
              <a:spcAft>
                <a:spcPts val="0"/>
              </a:spcAft>
              <a:buClr>
                <a:schemeClr val="dk1"/>
              </a:buClr>
              <a:buSzPts val="1200"/>
              <a:buFont typeface="Open Sans"/>
              <a:buChar char="●"/>
            </a:pPr>
            <a:endParaRPr sz="1200">
              <a:solidFill>
                <a:schemeClr val="dk1"/>
              </a:solidFill>
              <a:latin typeface="Open Sans"/>
              <a:ea typeface="Open Sans"/>
              <a:cs typeface="Open Sans"/>
              <a:sym typeface="Open Sans"/>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9"/>
        <p:cNvGrpSpPr/>
        <p:nvPr/>
      </p:nvGrpSpPr>
      <p:grpSpPr>
        <a:xfrm>
          <a:off x="0" y="0"/>
          <a:ext cx="0" cy="0"/>
          <a:chOff x="0" y="0"/>
          <a:chExt cx="0" cy="0"/>
        </a:xfrm>
      </p:grpSpPr>
      <p:sp>
        <p:nvSpPr>
          <p:cNvPr id="610" name="Google Shape;610;g13ef0c75c3c_1_16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1" name="Google Shape;611;g13ef0c75c3c_1_16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23850" algn="l" rtl="0">
              <a:lnSpc>
                <a:spcPct val="115000"/>
              </a:lnSpc>
              <a:spcBef>
                <a:spcPts val="0"/>
              </a:spcBef>
              <a:spcAft>
                <a:spcPts val="0"/>
              </a:spcAft>
              <a:buClr>
                <a:schemeClr val="dk1"/>
              </a:buClr>
              <a:buSzPts val="1500"/>
              <a:buFont typeface="Open Sans"/>
              <a:buChar char="●"/>
            </a:pPr>
            <a:r>
              <a:rPr lang="en" sz="1200">
                <a:solidFill>
                  <a:schemeClr val="dk1"/>
                </a:solidFill>
                <a:latin typeface="Open Sans"/>
                <a:ea typeface="Open Sans"/>
                <a:cs typeface="Open Sans"/>
                <a:sym typeface="Open Sans"/>
              </a:rPr>
              <a:t>The Guttmacher Institute and Wikipedia proved to provide the richest set of data for our project goals.  The initial data set pulled from the Center for Disease Control did not have enough features which, in theory, could have contributed to inaccuracy in the prediction model.  The final data set contains data on the size of each state population, the number of pregnancies, the number of births, the number of miscarriages, the number of abortions and the legality of abortions within that state.  The final data set had 913 rows.  </a:t>
            </a:r>
            <a:endParaRPr sz="1200">
              <a:solidFill>
                <a:schemeClr val="dk1"/>
              </a:solidFill>
              <a:latin typeface="Open Sans"/>
              <a:ea typeface="Open Sans"/>
              <a:cs typeface="Open Sans"/>
              <a:sym typeface="Open Sans"/>
            </a:endParaRPr>
          </a:p>
          <a:p>
            <a:pPr marL="457200" lvl="0" indent="-323850" algn="l" rtl="0">
              <a:lnSpc>
                <a:spcPct val="115000"/>
              </a:lnSpc>
              <a:spcBef>
                <a:spcPts val="0"/>
              </a:spcBef>
              <a:spcAft>
                <a:spcPts val="0"/>
              </a:spcAft>
              <a:buClr>
                <a:schemeClr val="dk1"/>
              </a:buClr>
              <a:buSzPts val="1500"/>
              <a:buFont typeface="Open Sans"/>
              <a:buChar char="●"/>
            </a:pPr>
            <a:r>
              <a:rPr lang="en" sz="1200">
                <a:solidFill>
                  <a:schemeClr val="dk1"/>
                </a:solidFill>
                <a:latin typeface="Open Sans"/>
                <a:ea typeface="Open Sans"/>
                <a:cs typeface="Open Sans"/>
                <a:sym typeface="Open Sans"/>
              </a:rPr>
              <a:t>Up until 2005 the data was only collected every 4 years.</a:t>
            </a:r>
            <a:endParaRPr sz="1500">
              <a:solidFill>
                <a:schemeClr val="dk1"/>
              </a:solidFill>
              <a:latin typeface="Open Sans"/>
              <a:ea typeface="Open Sans"/>
              <a:cs typeface="Open Sans"/>
              <a:sym typeface="Open Sans"/>
            </a:endParaRPr>
          </a:p>
          <a:p>
            <a:pPr marL="457200" lvl="0" indent="-304800" algn="l" rtl="0">
              <a:lnSpc>
                <a:spcPct val="95000"/>
              </a:lnSpc>
              <a:spcBef>
                <a:spcPts val="0"/>
              </a:spcBef>
              <a:spcAft>
                <a:spcPts val="0"/>
              </a:spcAft>
              <a:buClr>
                <a:schemeClr val="dk1"/>
              </a:buClr>
              <a:buSzPts val="1200"/>
              <a:buFont typeface="Open Sans"/>
              <a:buChar char="●"/>
            </a:pPr>
            <a:r>
              <a:rPr lang="en" sz="1200">
                <a:solidFill>
                  <a:schemeClr val="dk1"/>
                </a:solidFill>
                <a:latin typeface="Open Sans"/>
                <a:ea typeface="Open Sans"/>
                <a:cs typeface="Open Sans"/>
                <a:sym typeface="Open Sans"/>
              </a:rPr>
              <a:t>The Guttmacher Institute and Wikipedia provided the richest datasets for our project goals</a:t>
            </a:r>
            <a:endParaRPr sz="1200">
              <a:solidFill>
                <a:schemeClr val="dk1"/>
              </a:solidFill>
              <a:latin typeface="Open Sans"/>
              <a:ea typeface="Open Sans"/>
              <a:cs typeface="Open Sans"/>
              <a:sym typeface="Open Sans"/>
            </a:endParaRPr>
          </a:p>
          <a:p>
            <a:pPr marL="457200" lvl="0" indent="-323850" algn="l" rtl="0">
              <a:lnSpc>
                <a:spcPct val="95000"/>
              </a:lnSpc>
              <a:spcBef>
                <a:spcPts val="0"/>
              </a:spcBef>
              <a:spcAft>
                <a:spcPts val="0"/>
              </a:spcAft>
              <a:buClr>
                <a:schemeClr val="dk1"/>
              </a:buClr>
              <a:buSzPts val="1500"/>
              <a:buFont typeface="Open Sans"/>
              <a:buChar char="●"/>
            </a:pPr>
            <a:r>
              <a:rPr lang="en" sz="1200">
                <a:solidFill>
                  <a:schemeClr val="dk1"/>
                </a:solidFill>
                <a:latin typeface="Open Sans"/>
                <a:ea typeface="Open Sans"/>
                <a:cs typeface="Open Sans"/>
                <a:sym typeface="Open Sans"/>
              </a:rPr>
              <a:t>Initial US CDC dataset had insufficient feature</a:t>
            </a:r>
            <a:r>
              <a:rPr lang="en" sz="1500">
                <a:solidFill>
                  <a:schemeClr val="dk1"/>
                </a:solidFill>
                <a:latin typeface="Open Sans"/>
                <a:ea typeface="Open Sans"/>
                <a:cs typeface="Open Sans"/>
                <a:sym typeface="Open Sans"/>
              </a:rPr>
              <a:t>s </a:t>
            </a:r>
            <a:endParaRPr sz="1500">
              <a:solidFill>
                <a:schemeClr val="dk1"/>
              </a:solidFill>
              <a:latin typeface="Open Sans"/>
              <a:ea typeface="Open Sans"/>
              <a:cs typeface="Open Sans"/>
              <a:sym typeface="Open Sans"/>
            </a:endParaRPr>
          </a:p>
          <a:p>
            <a:pPr marL="914400" lvl="1" indent="-298450" algn="l" rtl="0">
              <a:lnSpc>
                <a:spcPct val="95000"/>
              </a:lnSpc>
              <a:spcBef>
                <a:spcPts val="0"/>
              </a:spcBef>
              <a:spcAft>
                <a:spcPts val="0"/>
              </a:spcAft>
              <a:buClr>
                <a:schemeClr val="dk1"/>
              </a:buClr>
              <a:buSzPts val="1100"/>
              <a:buFont typeface="Open Sans"/>
              <a:buChar char="○"/>
            </a:pPr>
            <a:r>
              <a:rPr lang="en">
                <a:solidFill>
                  <a:schemeClr val="dk1"/>
                </a:solidFill>
                <a:latin typeface="Open Sans"/>
                <a:ea typeface="Open Sans"/>
                <a:cs typeface="Open Sans"/>
                <a:sym typeface="Open Sans"/>
              </a:rPr>
              <a:t>Inaccuracies in the prediction model </a:t>
            </a:r>
            <a:endParaRPr>
              <a:solidFill>
                <a:schemeClr val="dk1"/>
              </a:solidFill>
              <a:latin typeface="Open Sans"/>
              <a:ea typeface="Open Sans"/>
              <a:cs typeface="Open Sans"/>
              <a:sym typeface="Open Sans"/>
            </a:endParaRPr>
          </a:p>
          <a:p>
            <a:pPr marL="914400" lvl="1" indent="-298450" algn="l" rtl="0">
              <a:lnSpc>
                <a:spcPct val="95000"/>
              </a:lnSpc>
              <a:spcBef>
                <a:spcPts val="0"/>
              </a:spcBef>
              <a:spcAft>
                <a:spcPts val="0"/>
              </a:spcAft>
              <a:buClr>
                <a:schemeClr val="dk1"/>
              </a:buClr>
              <a:buSzPts val="1100"/>
              <a:buFont typeface="Open Sans"/>
              <a:buChar char="○"/>
            </a:pPr>
            <a:r>
              <a:rPr lang="en">
                <a:solidFill>
                  <a:schemeClr val="dk1"/>
                </a:solidFill>
                <a:latin typeface="Open Sans"/>
                <a:ea typeface="Open Sans"/>
                <a:cs typeface="Open Sans"/>
                <a:sym typeface="Open Sans"/>
              </a:rPr>
              <a:t>Until 2005, abortion rates assessed every 4 years</a:t>
            </a:r>
            <a:endParaRPr>
              <a:solidFill>
                <a:schemeClr val="dk1"/>
              </a:solidFill>
              <a:latin typeface="Open Sans"/>
              <a:ea typeface="Open Sans"/>
              <a:cs typeface="Open Sans"/>
              <a:sym typeface="Open Sans"/>
            </a:endParaRPr>
          </a:p>
          <a:p>
            <a:pPr marL="457200" lvl="0" indent="-304800" algn="l" rtl="0">
              <a:lnSpc>
                <a:spcPct val="95000"/>
              </a:lnSpc>
              <a:spcBef>
                <a:spcPts val="0"/>
              </a:spcBef>
              <a:spcAft>
                <a:spcPts val="0"/>
              </a:spcAft>
              <a:buClr>
                <a:schemeClr val="dk1"/>
              </a:buClr>
              <a:buSzPts val="1200"/>
              <a:buFont typeface="Open Sans"/>
              <a:buChar char="●"/>
            </a:pPr>
            <a:r>
              <a:rPr lang="en" sz="1200">
                <a:solidFill>
                  <a:schemeClr val="dk1"/>
                </a:solidFill>
                <a:latin typeface="Open Sans"/>
                <a:ea typeface="Open Sans"/>
                <a:cs typeface="Open Sans"/>
                <a:sym typeface="Open Sans"/>
              </a:rPr>
              <a:t>Final data set had 913 rows, including:</a:t>
            </a:r>
            <a:endParaRPr sz="1200">
              <a:solidFill>
                <a:schemeClr val="dk1"/>
              </a:solidFill>
              <a:latin typeface="Open Sans"/>
              <a:ea typeface="Open Sans"/>
              <a:cs typeface="Open Sans"/>
              <a:sym typeface="Open Sans"/>
            </a:endParaRPr>
          </a:p>
          <a:p>
            <a:pPr marL="914400" lvl="1" indent="-298450" algn="l" rtl="0">
              <a:lnSpc>
                <a:spcPct val="95000"/>
              </a:lnSpc>
              <a:spcBef>
                <a:spcPts val="0"/>
              </a:spcBef>
              <a:spcAft>
                <a:spcPts val="0"/>
              </a:spcAft>
              <a:buClr>
                <a:schemeClr val="dk1"/>
              </a:buClr>
              <a:buSzPts val="1100"/>
              <a:buFont typeface="Open Sans"/>
              <a:buChar char="○"/>
            </a:pPr>
            <a:r>
              <a:rPr lang="en">
                <a:solidFill>
                  <a:schemeClr val="dk1"/>
                </a:solidFill>
                <a:latin typeface="Open Sans"/>
                <a:ea typeface="Open Sans"/>
                <a:cs typeface="Open Sans"/>
                <a:sym typeface="Open Sans"/>
              </a:rPr>
              <a:t>State population,</a:t>
            </a:r>
            <a:endParaRPr>
              <a:solidFill>
                <a:schemeClr val="dk1"/>
              </a:solidFill>
              <a:latin typeface="Open Sans"/>
              <a:ea typeface="Open Sans"/>
              <a:cs typeface="Open Sans"/>
              <a:sym typeface="Open Sans"/>
            </a:endParaRPr>
          </a:p>
          <a:p>
            <a:pPr marL="914400" lvl="1" indent="-298450" algn="l" rtl="0">
              <a:lnSpc>
                <a:spcPct val="95000"/>
              </a:lnSpc>
              <a:spcBef>
                <a:spcPts val="0"/>
              </a:spcBef>
              <a:spcAft>
                <a:spcPts val="0"/>
              </a:spcAft>
              <a:buClr>
                <a:schemeClr val="dk1"/>
              </a:buClr>
              <a:buSzPts val="1100"/>
              <a:buFont typeface="Open Sans"/>
              <a:buChar char="○"/>
            </a:pPr>
            <a:r>
              <a:rPr lang="en">
                <a:solidFill>
                  <a:schemeClr val="dk1"/>
                </a:solidFill>
                <a:latin typeface="Open Sans"/>
                <a:ea typeface="Open Sans"/>
                <a:cs typeface="Open Sans"/>
                <a:sym typeface="Open Sans"/>
              </a:rPr>
              <a:t>Number of pregnancies, </a:t>
            </a:r>
            <a:endParaRPr>
              <a:solidFill>
                <a:schemeClr val="dk1"/>
              </a:solidFill>
              <a:latin typeface="Open Sans"/>
              <a:ea typeface="Open Sans"/>
              <a:cs typeface="Open Sans"/>
              <a:sym typeface="Open Sans"/>
            </a:endParaRPr>
          </a:p>
          <a:p>
            <a:pPr marL="914400" lvl="1" indent="-298450" algn="l" rtl="0">
              <a:lnSpc>
                <a:spcPct val="95000"/>
              </a:lnSpc>
              <a:spcBef>
                <a:spcPts val="0"/>
              </a:spcBef>
              <a:spcAft>
                <a:spcPts val="0"/>
              </a:spcAft>
              <a:buClr>
                <a:schemeClr val="dk1"/>
              </a:buClr>
              <a:buSzPts val="1100"/>
              <a:buFont typeface="Open Sans"/>
              <a:buChar char="○"/>
            </a:pPr>
            <a:r>
              <a:rPr lang="en">
                <a:solidFill>
                  <a:schemeClr val="dk1"/>
                </a:solidFill>
                <a:latin typeface="Open Sans"/>
                <a:ea typeface="Open Sans"/>
                <a:cs typeface="Open Sans"/>
                <a:sym typeface="Open Sans"/>
              </a:rPr>
              <a:t>Number of abortions, and</a:t>
            </a:r>
            <a:endParaRPr>
              <a:solidFill>
                <a:schemeClr val="dk1"/>
              </a:solidFill>
              <a:latin typeface="Open Sans"/>
              <a:ea typeface="Open Sans"/>
              <a:cs typeface="Open Sans"/>
              <a:sym typeface="Open Sans"/>
            </a:endParaRPr>
          </a:p>
          <a:p>
            <a:pPr marL="914400" lvl="1" indent="-298450" algn="l" rtl="0">
              <a:lnSpc>
                <a:spcPct val="95000"/>
              </a:lnSpc>
              <a:spcBef>
                <a:spcPts val="0"/>
              </a:spcBef>
              <a:spcAft>
                <a:spcPts val="0"/>
              </a:spcAft>
              <a:buClr>
                <a:schemeClr val="dk1"/>
              </a:buClr>
              <a:buSzPts val="1100"/>
              <a:buFont typeface="Open Sans"/>
              <a:buChar char="○"/>
            </a:pPr>
            <a:r>
              <a:rPr lang="en">
                <a:solidFill>
                  <a:schemeClr val="dk1"/>
                </a:solidFill>
                <a:latin typeface="Open Sans"/>
                <a:ea typeface="Open Sans"/>
                <a:cs typeface="Open Sans"/>
                <a:sym typeface="Open Sans"/>
              </a:rPr>
              <a:t>Abortion ban status  </a:t>
            </a:r>
            <a:endParaRPr sz="1500">
              <a:solidFill>
                <a:schemeClr val="dk1"/>
              </a:solidFill>
              <a:latin typeface="Open Sans"/>
              <a:ea typeface="Open Sans"/>
              <a:cs typeface="Open Sans"/>
              <a:sym typeface="Open Sans"/>
            </a:endParaRPr>
          </a:p>
          <a:p>
            <a:pPr marL="0" lvl="0" indent="0" algn="l" rtl="0">
              <a:spcBef>
                <a:spcPts val="1200"/>
              </a:spcBef>
              <a:spcAft>
                <a:spcPts val="0"/>
              </a:spcAft>
              <a:buClr>
                <a:schemeClr val="dk1"/>
              </a:buClr>
              <a:buSzPts val="1100"/>
              <a:buFont typeface="Arial"/>
              <a:buNone/>
            </a:pPr>
            <a:endParaRPr sz="500">
              <a:solidFill>
                <a:schemeClr val="dk1"/>
              </a:solidFill>
            </a:endParaRPr>
          </a:p>
          <a:p>
            <a:pPr marL="0" lvl="0" indent="0" algn="l" rtl="0">
              <a:spcBef>
                <a:spcPts val="0"/>
              </a:spcBef>
              <a:spcAft>
                <a:spcPts val="0"/>
              </a:spcAft>
              <a:buNone/>
            </a:pPr>
            <a:endParaRPr sz="1200">
              <a:solidFill>
                <a:schemeClr val="dk1"/>
              </a:solidFill>
              <a:latin typeface="Open Sans"/>
              <a:ea typeface="Open Sans"/>
              <a:cs typeface="Open Sans"/>
              <a:sym typeface="Open Sans"/>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5"/>
        <p:cNvGrpSpPr/>
        <p:nvPr/>
      </p:nvGrpSpPr>
      <p:grpSpPr>
        <a:xfrm>
          <a:off x="0" y="0"/>
          <a:ext cx="0" cy="0"/>
          <a:chOff x="0" y="0"/>
          <a:chExt cx="0" cy="0"/>
        </a:xfrm>
      </p:grpSpPr>
      <p:sp>
        <p:nvSpPr>
          <p:cNvPr id="626" name="Google Shape;626;g136e22b07d9_1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7" name="Google Shape;627;g136e22b07d9_1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fdbc3f5e0d_13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fdbc3f5e0d_13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Ebuwa</a:t>
            </a:r>
            <a:endParaRPr/>
          </a:p>
          <a:p>
            <a:pPr marL="0" lvl="0" indent="0" algn="l" rtl="0">
              <a:spcBef>
                <a:spcPts val="0"/>
              </a:spcBef>
              <a:spcAft>
                <a:spcPts val="0"/>
              </a:spcAft>
              <a:buNone/>
            </a:pPr>
            <a:r>
              <a:rPr lang="en"/>
              <a:t>You’re probably all aware that a few weeks ago, the US Supreme Court overturned Roe vs Wade, a legislation on the legality of abortions at the Federal level</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5"/>
        <p:cNvGrpSpPr/>
        <p:nvPr/>
      </p:nvGrpSpPr>
      <p:grpSpPr>
        <a:xfrm>
          <a:off x="0" y="0"/>
          <a:ext cx="0" cy="0"/>
          <a:chOff x="0" y="0"/>
          <a:chExt cx="0" cy="0"/>
        </a:xfrm>
      </p:grpSpPr>
      <p:sp>
        <p:nvSpPr>
          <p:cNvPr id="636" name="Google Shape;636;g13ef0c75c3c_1_16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7" name="Google Shape;637;g13ef0c75c3c_1_16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04800" algn="l" rtl="0">
              <a:lnSpc>
                <a:spcPct val="95000"/>
              </a:lnSpc>
              <a:spcBef>
                <a:spcPts val="0"/>
              </a:spcBef>
              <a:spcAft>
                <a:spcPts val="0"/>
              </a:spcAft>
              <a:buClr>
                <a:schemeClr val="dk1"/>
              </a:buClr>
              <a:buSzPts val="1200"/>
              <a:buFont typeface="Open Sans"/>
              <a:buChar char="●"/>
            </a:pPr>
            <a:r>
              <a:rPr lang="en" sz="1200">
                <a:solidFill>
                  <a:schemeClr val="dk1"/>
                </a:solidFill>
                <a:latin typeface="Open Sans"/>
                <a:ea typeface="Open Sans"/>
                <a:cs typeface="Open Sans"/>
                <a:sym typeface="Open Sans"/>
              </a:rPr>
              <a:t>SurgeAI data and web scraping of tweets provided the richest datasets for our project goals</a:t>
            </a:r>
            <a:endParaRPr sz="1200">
              <a:solidFill>
                <a:schemeClr val="dk1"/>
              </a:solidFill>
              <a:latin typeface="Open Sans"/>
              <a:ea typeface="Open Sans"/>
              <a:cs typeface="Open Sans"/>
              <a:sym typeface="Open Sans"/>
            </a:endParaRPr>
          </a:p>
          <a:p>
            <a:pPr marL="914400" lvl="1" indent="-304800" algn="l" rtl="0">
              <a:lnSpc>
                <a:spcPct val="95000"/>
              </a:lnSpc>
              <a:spcBef>
                <a:spcPts val="0"/>
              </a:spcBef>
              <a:spcAft>
                <a:spcPts val="0"/>
              </a:spcAft>
              <a:buClr>
                <a:schemeClr val="dk1"/>
              </a:buClr>
              <a:buSzPts val="1200"/>
              <a:buFont typeface="Open Sans"/>
              <a:buChar char="○"/>
            </a:pPr>
            <a:r>
              <a:rPr lang="en" sz="1200">
                <a:solidFill>
                  <a:schemeClr val="dk1"/>
                </a:solidFill>
                <a:latin typeface="Open Sans"/>
                <a:ea typeface="Open Sans"/>
                <a:cs typeface="Open Sans"/>
                <a:sym typeface="Open Sans"/>
              </a:rPr>
              <a:t>snstwitter library (06/24/2022 to </a:t>
            </a:r>
            <a:r>
              <a:rPr lang="en" sz="1200">
                <a:solidFill>
                  <a:schemeClr val="dk1"/>
                </a:solidFill>
                <a:highlight>
                  <a:schemeClr val="lt1"/>
                </a:highlight>
                <a:latin typeface="Open Sans"/>
                <a:ea typeface="Open Sans"/>
                <a:cs typeface="Open Sans"/>
                <a:sym typeface="Open Sans"/>
              </a:rPr>
              <a:t>07/10/2022)</a:t>
            </a:r>
            <a:endParaRPr sz="1200">
              <a:solidFill>
                <a:schemeClr val="dk1"/>
              </a:solidFill>
              <a:latin typeface="Open Sans"/>
              <a:ea typeface="Open Sans"/>
              <a:cs typeface="Open Sans"/>
              <a:sym typeface="Open Sans"/>
            </a:endParaRPr>
          </a:p>
          <a:p>
            <a:pPr marL="457200" lvl="0" indent="-304800" algn="l" rtl="0">
              <a:lnSpc>
                <a:spcPct val="95000"/>
              </a:lnSpc>
              <a:spcBef>
                <a:spcPts val="0"/>
              </a:spcBef>
              <a:spcAft>
                <a:spcPts val="0"/>
              </a:spcAft>
              <a:buClr>
                <a:schemeClr val="dk1"/>
              </a:buClr>
              <a:buSzPts val="1200"/>
              <a:buFont typeface="Open Sans"/>
              <a:buChar char="●"/>
            </a:pPr>
            <a:r>
              <a:rPr lang="en" sz="1200">
                <a:solidFill>
                  <a:schemeClr val="dk1"/>
                </a:solidFill>
                <a:latin typeface="Open Sans"/>
                <a:ea typeface="Open Sans"/>
                <a:cs typeface="Open Sans"/>
                <a:sym typeface="Open Sans"/>
              </a:rPr>
              <a:t>Hashtags, mentions, characters &amp; URLs subsetted</a:t>
            </a:r>
            <a:endParaRPr sz="1200">
              <a:solidFill>
                <a:schemeClr val="dk1"/>
              </a:solidFill>
              <a:latin typeface="Open Sans"/>
              <a:ea typeface="Open Sans"/>
              <a:cs typeface="Open Sans"/>
              <a:sym typeface="Open Sans"/>
            </a:endParaRPr>
          </a:p>
          <a:p>
            <a:pPr marL="914400" lvl="1" indent="-304800" algn="l" rtl="0">
              <a:lnSpc>
                <a:spcPct val="95000"/>
              </a:lnSpc>
              <a:spcBef>
                <a:spcPts val="0"/>
              </a:spcBef>
              <a:spcAft>
                <a:spcPts val="0"/>
              </a:spcAft>
              <a:buClr>
                <a:schemeClr val="dk1"/>
              </a:buClr>
              <a:buSzPts val="1200"/>
              <a:buFont typeface="Open Sans"/>
              <a:buChar char="○"/>
            </a:pPr>
            <a:r>
              <a:rPr lang="en" sz="1200">
                <a:solidFill>
                  <a:schemeClr val="dk1"/>
                </a:solidFill>
                <a:latin typeface="Open Sans"/>
                <a:ea typeface="Open Sans"/>
                <a:cs typeface="Open Sans"/>
                <a:sym typeface="Open Sans"/>
              </a:rPr>
              <a:t>Inaccuracies in lemmatization and word stemming</a:t>
            </a:r>
            <a:endParaRPr sz="1200">
              <a:solidFill>
                <a:schemeClr val="dk1"/>
              </a:solidFill>
              <a:latin typeface="Open Sans"/>
              <a:ea typeface="Open Sans"/>
              <a:cs typeface="Open Sans"/>
              <a:sym typeface="Open Sans"/>
            </a:endParaRPr>
          </a:p>
          <a:p>
            <a:pPr marL="457200" lvl="0" indent="-304800" algn="l" rtl="0">
              <a:lnSpc>
                <a:spcPct val="95000"/>
              </a:lnSpc>
              <a:spcBef>
                <a:spcPts val="0"/>
              </a:spcBef>
              <a:spcAft>
                <a:spcPts val="0"/>
              </a:spcAft>
              <a:buClr>
                <a:schemeClr val="dk1"/>
              </a:buClr>
              <a:buSzPts val="1200"/>
              <a:buFont typeface="Open Sans"/>
              <a:buChar char="●"/>
            </a:pPr>
            <a:r>
              <a:rPr lang="en" sz="1200">
                <a:solidFill>
                  <a:schemeClr val="dk1"/>
                </a:solidFill>
                <a:latin typeface="Open Sans"/>
                <a:ea typeface="Open Sans"/>
                <a:cs typeface="Open Sans"/>
                <a:sym typeface="Open Sans"/>
              </a:rPr>
              <a:t>Final datasets:</a:t>
            </a:r>
            <a:endParaRPr sz="1200">
              <a:solidFill>
                <a:schemeClr val="dk1"/>
              </a:solidFill>
              <a:latin typeface="Open Sans"/>
              <a:ea typeface="Open Sans"/>
              <a:cs typeface="Open Sans"/>
              <a:sym typeface="Open Sans"/>
            </a:endParaRPr>
          </a:p>
          <a:p>
            <a:pPr marL="914400" lvl="1" indent="-298450" algn="l" rtl="0">
              <a:lnSpc>
                <a:spcPct val="95000"/>
              </a:lnSpc>
              <a:spcBef>
                <a:spcPts val="0"/>
              </a:spcBef>
              <a:spcAft>
                <a:spcPts val="0"/>
              </a:spcAft>
              <a:buClr>
                <a:schemeClr val="dk1"/>
              </a:buClr>
              <a:buSzPts val="1100"/>
              <a:buFont typeface="Open Sans"/>
              <a:buChar char="○"/>
            </a:pPr>
            <a:r>
              <a:rPr lang="en">
                <a:solidFill>
                  <a:schemeClr val="dk1"/>
                </a:solidFill>
                <a:latin typeface="Open Sans"/>
                <a:ea typeface="Open Sans"/>
                <a:cs typeface="Open Sans"/>
                <a:sym typeface="Open Sans"/>
              </a:rPr>
              <a:t>Train (1025 rows), Test (50,000 rows) including:</a:t>
            </a:r>
            <a:endParaRPr>
              <a:solidFill>
                <a:schemeClr val="dk1"/>
              </a:solidFill>
              <a:latin typeface="Open Sans"/>
              <a:ea typeface="Open Sans"/>
              <a:cs typeface="Open Sans"/>
              <a:sym typeface="Open Sans"/>
            </a:endParaRPr>
          </a:p>
          <a:p>
            <a:pPr marL="1371600" lvl="2" indent="-292100" algn="l" rtl="0">
              <a:lnSpc>
                <a:spcPct val="95000"/>
              </a:lnSpc>
              <a:spcBef>
                <a:spcPts val="0"/>
              </a:spcBef>
              <a:spcAft>
                <a:spcPts val="0"/>
              </a:spcAft>
              <a:buClr>
                <a:schemeClr val="dk1"/>
              </a:buClr>
              <a:buSzPts val="1000"/>
              <a:buFont typeface="Open Sans"/>
              <a:buChar char="■"/>
            </a:pPr>
            <a:r>
              <a:rPr lang="en" sz="1000">
                <a:solidFill>
                  <a:schemeClr val="dk1"/>
                </a:solidFill>
                <a:latin typeface="Open Sans"/>
                <a:ea typeface="Open Sans"/>
                <a:cs typeface="Open Sans"/>
                <a:sym typeface="Open Sans"/>
              </a:rPr>
              <a:t>Tweet</a:t>
            </a:r>
            <a:endParaRPr sz="1000">
              <a:solidFill>
                <a:schemeClr val="dk1"/>
              </a:solidFill>
              <a:latin typeface="Open Sans"/>
              <a:ea typeface="Open Sans"/>
              <a:cs typeface="Open Sans"/>
              <a:sym typeface="Open Sans"/>
            </a:endParaRPr>
          </a:p>
          <a:p>
            <a:pPr marL="1371600" lvl="2" indent="-292100" algn="l" rtl="0">
              <a:lnSpc>
                <a:spcPct val="95000"/>
              </a:lnSpc>
              <a:spcBef>
                <a:spcPts val="0"/>
              </a:spcBef>
              <a:spcAft>
                <a:spcPts val="0"/>
              </a:spcAft>
              <a:buClr>
                <a:schemeClr val="dk1"/>
              </a:buClr>
              <a:buSzPts val="1000"/>
              <a:buFont typeface="Open Sans"/>
              <a:buChar char="■"/>
            </a:pPr>
            <a:r>
              <a:rPr lang="en" sz="1000">
                <a:solidFill>
                  <a:schemeClr val="dk1"/>
                </a:solidFill>
                <a:latin typeface="Open Sans"/>
                <a:ea typeface="Open Sans"/>
                <a:cs typeface="Open Sans"/>
                <a:sym typeface="Open Sans"/>
              </a:rPr>
              <a:t>Hashtags</a:t>
            </a:r>
            <a:endParaRPr sz="1000">
              <a:solidFill>
                <a:schemeClr val="dk1"/>
              </a:solidFill>
              <a:latin typeface="Open Sans"/>
              <a:ea typeface="Open Sans"/>
              <a:cs typeface="Open Sans"/>
              <a:sym typeface="Open Sans"/>
            </a:endParaRPr>
          </a:p>
          <a:p>
            <a:pPr marL="1371600" lvl="2" indent="-292100" algn="l" rtl="0">
              <a:lnSpc>
                <a:spcPct val="95000"/>
              </a:lnSpc>
              <a:spcBef>
                <a:spcPts val="0"/>
              </a:spcBef>
              <a:spcAft>
                <a:spcPts val="0"/>
              </a:spcAft>
              <a:buClr>
                <a:schemeClr val="dk1"/>
              </a:buClr>
              <a:buSzPts val="1000"/>
              <a:buFont typeface="Open Sans"/>
              <a:buChar char="■"/>
            </a:pPr>
            <a:r>
              <a:rPr lang="en" sz="1000">
                <a:solidFill>
                  <a:schemeClr val="dk1"/>
                </a:solidFill>
                <a:latin typeface="Open Sans"/>
                <a:ea typeface="Open Sans"/>
                <a:cs typeface="Open Sans"/>
                <a:sym typeface="Open Sans"/>
              </a:rPr>
              <a:t>Sentiment</a:t>
            </a:r>
            <a:endParaRPr sz="1000">
              <a:solidFill>
                <a:schemeClr val="dk1"/>
              </a:solidFill>
              <a:latin typeface="Open Sans"/>
              <a:ea typeface="Open Sans"/>
              <a:cs typeface="Open Sans"/>
              <a:sym typeface="Open Sans"/>
            </a:endParaRPr>
          </a:p>
          <a:p>
            <a:pPr marL="0" lvl="0" indent="0" algn="l" rtl="0">
              <a:lnSpc>
                <a:spcPct val="115000"/>
              </a:lnSpc>
              <a:spcBef>
                <a:spcPts val="1200"/>
              </a:spcBef>
              <a:spcAft>
                <a:spcPts val="0"/>
              </a:spcAft>
              <a:buNone/>
            </a:pPr>
            <a:r>
              <a:rPr lang="en">
                <a:solidFill>
                  <a:schemeClr val="dk1"/>
                </a:solidFill>
                <a:latin typeface="Open Sans"/>
                <a:ea typeface="Open Sans"/>
                <a:cs typeface="Open Sans"/>
                <a:sym typeface="Open Sans"/>
              </a:rPr>
              <a:t>The first set of tweets was harvested by querying the twitter developer api.  One of our original project goals was to examine the location of the user who created the tweet.  At the time of this project, the twitter account was limited to a developer role which did not include location data (the account needed to be upgraded to researcher level).  As a work around we used Python and the snstwitter library to scrape tweets from the website.  We were able to access location data but more often than not the location data would be unavailable. We believe it is because users preferred to keep their location hidden.</a:t>
            </a:r>
            <a:endParaRPr>
              <a:solidFill>
                <a:schemeClr val="dk1"/>
              </a:solidFill>
              <a:latin typeface="Open Sans"/>
              <a:ea typeface="Open Sans"/>
              <a:cs typeface="Open Sans"/>
              <a:sym typeface="Open Sans"/>
            </a:endParaRPr>
          </a:p>
          <a:p>
            <a:pPr marL="0" lvl="0" indent="0" algn="l" rtl="0">
              <a:spcBef>
                <a:spcPts val="1200"/>
              </a:spcBef>
              <a:spcAft>
                <a:spcPts val="0"/>
              </a:spcAft>
              <a:buNone/>
            </a:pPr>
            <a:endParaRPr sz="1400">
              <a:solidFill>
                <a:schemeClr val="dk1"/>
              </a:solidFill>
              <a:latin typeface="Open Sans"/>
              <a:ea typeface="Open Sans"/>
              <a:cs typeface="Open Sans"/>
              <a:sym typeface="Open Sans"/>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2"/>
        <p:cNvGrpSpPr/>
        <p:nvPr/>
      </p:nvGrpSpPr>
      <p:grpSpPr>
        <a:xfrm>
          <a:off x="0" y="0"/>
          <a:ext cx="0" cy="0"/>
          <a:chOff x="0" y="0"/>
          <a:chExt cx="0" cy="0"/>
        </a:xfrm>
      </p:grpSpPr>
      <p:sp>
        <p:nvSpPr>
          <p:cNvPr id="653" name="Google Shape;653;gfdbc3f5e0d_9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4" name="Google Shape;654;gfdbc3f5e0d_9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04800" algn="l" rtl="0">
              <a:lnSpc>
                <a:spcPct val="115000"/>
              </a:lnSpc>
              <a:spcBef>
                <a:spcPts val="0"/>
              </a:spcBef>
              <a:spcAft>
                <a:spcPts val="0"/>
              </a:spcAft>
              <a:buClr>
                <a:schemeClr val="dk1"/>
              </a:buClr>
              <a:buSzPts val="1200"/>
              <a:buFont typeface="Open Sans"/>
              <a:buChar char="●"/>
            </a:pPr>
            <a:r>
              <a:rPr lang="en" sz="1200">
                <a:solidFill>
                  <a:schemeClr val="dk1"/>
                </a:solidFill>
                <a:latin typeface="Open Sans"/>
                <a:ea typeface="Open Sans"/>
                <a:cs typeface="Open Sans"/>
                <a:sym typeface="Open Sans"/>
              </a:rPr>
              <a:t>How did you address this problem with the appropriate datasets, analysis methods, and data technologies?</a:t>
            </a:r>
            <a:endParaRPr sz="1200">
              <a:solidFill>
                <a:schemeClr val="dk1"/>
              </a:solidFill>
              <a:latin typeface="Open Sans"/>
              <a:ea typeface="Open Sans"/>
              <a:cs typeface="Open Sans"/>
              <a:sym typeface="Open Sans"/>
            </a:endParaRPr>
          </a:p>
          <a:p>
            <a:pPr marL="457200" lvl="0" indent="-304800" algn="l" rtl="0">
              <a:lnSpc>
                <a:spcPct val="115000"/>
              </a:lnSpc>
              <a:spcBef>
                <a:spcPts val="0"/>
              </a:spcBef>
              <a:spcAft>
                <a:spcPts val="0"/>
              </a:spcAft>
              <a:buClr>
                <a:schemeClr val="dk1"/>
              </a:buClr>
              <a:buSzPts val="1200"/>
              <a:buFont typeface="Open Sans"/>
              <a:buChar char="●"/>
            </a:pPr>
            <a:r>
              <a:rPr lang="en" sz="1200">
                <a:solidFill>
                  <a:schemeClr val="dk1"/>
                </a:solidFill>
                <a:latin typeface="Open Sans"/>
                <a:ea typeface="Open Sans"/>
                <a:cs typeface="Open Sans"/>
                <a:sym typeface="Open Sans"/>
              </a:rPr>
              <a:t>Note: It is important to have data for each year under examination when surveying trends. </a:t>
            </a:r>
            <a:endParaRPr sz="1200">
              <a:solidFill>
                <a:schemeClr val="dk1"/>
              </a:solidFill>
              <a:latin typeface="Open Sans"/>
              <a:ea typeface="Open Sans"/>
              <a:cs typeface="Open Sans"/>
              <a:sym typeface="Open Sans"/>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Google Shape;663;gfdbc3f5e0d_2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4" name="Google Shape;664;gfdbc3f5e0d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9"/>
        <p:cNvGrpSpPr/>
        <p:nvPr/>
      </p:nvGrpSpPr>
      <p:grpSpPr>
        <a:xfrm>
          <a:off x="0" y="0"/>
          <a:ext cx="0" cy="0"/>
          <a:chOff x="0" y="0"/>
          <a:chExt cx="0" cy="0"/>
        </a:xfrm>
      </p:grpSpPr>
      <p:sp>
        <p:nvSpPr>
          <p:cNvPr id="670" name="Google Shape;670;gfdbc3f5e0d_9_1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1" name="Google Shape;671;gfdbc3f5e0d_9_1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04800" algn="l" rtl="0">
              <a:lnSpc>
                <a:spcPct val="115000"/>
              </a:lnSpc>
              <a:spcBef>
                <a:spcPts val="0"/>
              </a:spcBef>
              <a:spcAft>
                <a:spcPts val="0"/>
              </a:spcAft>
              <a:buClr>
                <a:schemeClr val="dk1"/>
              </a:buClr>
              <a:buSzPts val="1200"/>
              <a:buFont typeface="Open Sans"/>
              <a:buChar char="●"/>
            </a:pPr>
            <a:r>
              <a:rPr lang="en" sz="1200">
                <a:solidFill>
                  <a:schemeClr val="dk1"/>
                </a:solidFill>
                <a:latin typeface="Open Sans"/>
                <a:ea typeface="Open Sans"/>
                <a:cs typeface="Open Sans"/>
                <a:sym typeface="Open Sans"/>
              </a:rPr>
              <a:t>In the Twitter test data</a:t>
            </a:r>
            <a:endParaRPr sz="120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6"/>
        <p:cNvGrpSpPr/>
        <p:nvPr/>
      </p:nvGrpSpPr>
      <p:grpSpPr>
        <a:xfrm>
          <a:off x="0" y="0"/>
          <a:ext cx="0" cy="0"/>
          <a:chOff x="0" y="0"/>
          <a:chExt cx="0" cy="0"/>
        </a:xfrm>
      </p:grpSpPr>
      <p:sp>
        <p:nvSpPr>
          <p:cNvPr id="677" name="Google Shape;677;gfdbc3f5e0d_9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8" name="Google Shape;678;gfdbc3f5e0d_9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04800" algn="l" rtl="0">
              <a:lnSpc>
                <a:spcPct val="115000"/>
              </a:lnSpc>
              <a:spcBef>
                <a:spcPts val="0"/>
              </a:spcBef>
              <a:spcAft>
                <a:spcPts val="0"/>
              </a:spcAft>
              <a:buClr>
                <a:schemeClr val="dk1"/>
              </a:buClr>
              <a:buSzPts val="1200"/>
              <a:buFont typeface="Open Sans"/>
              <a:buChar char="●"/>
            </a:pPr>
            <a:r>
              <a:rPr lang="en" sz="1200">
                <a:solidFill>
                  <a:schemeClr val="dk1"/>
                </a:solidFill>
                <a:latin typeface="Open Sans"/>
                <a:ea typeface="Open Sans"/>
                <a:cs typeface="Open Sans"/>
                <a:sym typeface="Open Sans"/>
              </a:rPr>
              <a:t>How did you address this problem with the appropriate datasets, analysis methods, and data technologies?</a:t>
            </a:r>
            <a:endParaRPr sz="1200">
              <a:solidFill>
                <a:schemeClr val="dk1"/>
              </a:solidFill>
              <a:latin typeface="Open Sans"/>
              <a:ea typeface="Open Sans"/>
              <a:cs typeface="Open Sans"/>
              <a:sym typeface="Open Sans"/>
            </a:endParaRPr>
          </a:p>
          <a:p>
            <a:pPr marL="457200" lvl="0" indent="-304800" algn="l" rtl="0">
              <a:lnSpc>
                <a:spcPct val="115000"/>
              </a:lnSpc>
              <a:spcBef>
                <a:spcPts val="0"/>
              </a:spcBef>
              <a:spcAft>
                <a:spcPts val="0"/>
              </a:spcAft>
              <a:buClr>
                <a:schemeClr val="dk1"/>
              </a:buClr>
              <a:buSzPts val="1200"/>
              <a:buFont typeface="Open Sans"/>
              <a:buChar char="●"/>
            </a:pPr>
            <a:r>
              <a:rPr lang="en" sz="1200">
                <a:solidFill>
                  <a:schemeClr val="dk1"/>
                </a:solidFill>
                <a:latin typeface="Open Sans"/>
                <a:ea typeface="Open Sans"/>
                <a:cs typeface="Open Sans"/>
                <a:sym typeface="Open Sans"/>
              </a:rPr>
              <a:t>Note: It is important to have data for each year under examination when surveying trends. </a:t>
            </a:r>
            <a:endParaRPr sz="1200">
              <a:solidFill>
                <a:schemeClr val="dk1"/>
              </a:solidFill>
              <a:latin typeface="Open Sans"/>
              <a:ea typeface="Open Sans"/>
              <a:cs typeface="Open Sans"/>
              <a:sym typeface="Open San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fdbc3f5e0d_9_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gfdbc3f5e0d_9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200">
                <a:solidFill>
                  <a:schemeClr val="dk1"/>
                </a:solidFill>
                <a:latin typeface="Open Sans"/>
                <a:ea typeface="Open Sans"/>
                <a:cs typeface="Open Sans"/>
                <a:sym typeface="Open Sans"/>
              </a:rPr>
              <a:t>Ebuwa </a:t>
            </a:r>
            <a:endParaRPr sz="1200">
              <a:solidFill>
                <a:schemeClr val="dk1"/>
              </a:solidFill>
              <a:latin typeface="Open Sans"/>
              <a:ea typeface="Open Sans"/>
              <a:cs typeface="Open Sans"/>
              <a:sym typeface="Open Sans"/>
            </a:endParaRPr>
          </a:p>
          <a:p>
            <a:pPr marL="0" lvl="0" indent="0" algn="l" rtl="0">
              <a:lnSpc>
                <a:spcPct val="115000"/>
              </a:lnSpc>
              <a:spcBef>
                <a:spcPts val="1200"/>
              </a:spcBef>
              <a:spcAft>
                <a:spcPts val="0"/>
              </a:spcAft>
              <a:buClr>
                <a:schemeClr val="dk1"/>
              </a:buClr>
              <a:buSzPts val="1100"/>
              <a:buFont typeface="Arial"/>
              <a:buNone/>
            </a:pPr>
            <a:r>
              <a:rPr lang="en" sz="1200">
                <a:solidFill>
                  <a:schemeClr val="dk1"/>
                </a:solidFill>
                <a:latin typeface="Open Sans"/>
                <a:ea typeface="Open Sans"/>
                <a:cs typeface="Open Sans"/>
                <a:sym typeface="Open Sans"/>
              </a:rPr>
              <a:t>Use predictive modeling to forecast abortion rates by US state based on ban status</a:t>
            </a:r>
            <a:endParaRPr sz="1200">
              <a:solidFill>
                <a:schemeClr val="dk1"/>
              </a:solidFill>
              <a:latin typeface="Open Sans"/>
              <a:ea typeface="Open Sans"/>
              <a:cs typeface="Open Sans"/>
              <a:sym typeface="Open Sans"/>
            </a:endParaRPr>
          </a:p>
          <a:p>
            <a:pPr marL="0" lvl="0" indent="0" algn="l" rtl="0">
              <a:lnSpc>
                <a:spcPct val="115000"/>
              </a:lnSpc>
              <a:spcBef>
                <a:spcPts val="1200"/>
              </a:spcBef>
              <a:spcAft>
                <a:spcPts val="0"/>
              </a:spcAft>
              <a:buClr>
                <a:schemeClr val="dk1"/>
              </a:buClr>
              <a:buSzPts val="1100"/>
              <a:buFont typeface="Arial"/>
              <a:buNone/>
            </a:pPr>
            <a:r>
              <a:rPr lang="en" sz="1200">
                <a:solidFill>
                  <a:schemeClr val="dk1"/>
                </a:solidFill>
                <a:latin typeface="Open Sans"/>
                <a:ea typeface="Open Sans"/>
                <a:cs typeface="Open Sans"/>
                <a:sym typeface="Open Sans"/>
              </a:rPr>
              <a:t>Use natural language processing (sentiment analysis) to examine public opinion of the recent reversal of the Roe vs Wade ruling</a:t>
            </a:r>
            <a:endParaRPr sz="1200">
              <a:solidFill>
                <a:schemeClr val="dk1"/>
              </a:solidFill>
              <a:latin typeface="Open Sans"/>
              <a:ea typeface="Open Sans"/>
              <a:cs typeface="Open Sans"/>
              <a:sym typeface="Open Sans"/>
            </a:endParaRPr>
          </a:p>
          <a:p>
            <a:pPr marL="0" lvl="0" indent="0" algn="l" rtl="0">
              <a:lnSpc>
                <a:spcPct val="115000"/>
              </a:lnSpc>
              <a:spcBef>
                <a:spcPts val="1200"/>
              </a:spcBef>
              <a:spcAft>
                <a:spcPts val="0"/>
              </a:spcAft>
              <a:buClr>
                <a:schemeClr val="dk1"/>
              </a:buClr>
              <a:buSzPts val="1100"/>
              <a:buFont typeface="Arial"/>
              <a:buNone/>
            </a:pPr>
            <a:endParaRPr sz="1200">
              <a:solidFill>
                <a:schemeClr val="dk1"/>
              </a:solidFill>
              <a:latin typeface="Open Sans"/>
              <a:ea typeface="Open Sans"/>
              <a:cs typeface="Open Sans"/>
              <a:sym typeface="Open Sans"/>
            </a:endParaRPr>
          </a:p>
          <a:p>
            <a:pPr marL="0" lvl="0" indent="0" algn="l" rtl="0">
              <a:lnSpc>
                <a:spcPct val="115000"/>
              </a:lnSpc>
              <a:spcBef>
                <a:spcPts val="1200"/>
              </a:spcBef>
              <a:spcAft>
                <a:spcPts val="0"/>
              </a:spcAft>
              <a:buNone/>
            </a:pPr>
            <a:endParaRPr sz="1200">
              <a:solidFill>
                <a:schemeClr val="dk1"/>
              </a:solidFill>
              <a:latin typeface="Open Sans"/>
              <a:ea typeface="Open Sans"/>
              <a:cs typeface="Open Sans"/>
              <a:sym typeface="Open Sans"/>
            </a:endParaRPr>
          </a:p>
          <a:p>
            <a:pPr marL="0" lvl="0" indent="0" algn="l" rtl="0">
              <a:spcBef>
                <a:spcPts val="1200"/>
              </a:spcBef>
              <a:spcAft>
                <a:spcPts val="0"/>
              </a:spcAft>
              <a:buNone/>
            </a:pPr>
            <a:endParaRPr sz="1200">
              <a:solidFill>
                <a:schemeClr val="dk1"/>
              </a:solidFill>
            </a:endParaRPr>
          </a:p>
          <a:p>
            <a:pPr marL="0" lvl="0" indent="0" algn="l" rtl="0">
              <a:spcBef>
                <a:spcPts val="0"/>
              </a:spcBef>
              <a:spcAft>
                <a:spcPts val="0"/>
              </a:spcAft>
              <a:buNone/>
            </a:pPr>
            <a:endParaRPr sz="1200">
              <a:solidFill>
                <a:schemeClr val="dk1"/>
              </a:solidFill>
              <a:latin typeface="Open Sans"/>
              <a:ea typeface="Open Sans"/>
              <a:cs typeface="Open Sans"/>
              <a:sym typeface="Open San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13ef0c75c3c_1_9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13ef0c75c3c_1_9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200">
                <a:solidFill>
                  <a:schemeClr val="dk1"/>
                </a:solidFill>
                <a:latin typeface="Open Sans"/>
                <a:ea typeface="Open Sans"/>
                <a:cs typeface="Open Sans"/>
                <a:sym typeface="Open Sans"/>
              </a:rPr>
              <a:t>Hana</a:t>
            </a:r>
            <a:endParaRPr sz="1200">
              <a:solidFill>
                <a:schemeClr val="dk1"/>
              </a:solidFill>
              <a:latin typeface="Open Sans"/>
              <a:ea typeface="Open Sans"/>
              <a:cs typeface="Open Sans"/>
              <a:sym typeface="Open Sans"/>
            </a:endParaRPr>
          </a:p>
          <a:p>
            <a:pPr marL="457200" lvl="0" indent="-304800" algn="l" rtl="0">
              <a:lnSpc>
                <a:spcPct val="115000"/>
              </a:lnSpc>
              <a:spcBef>
                <a:spcPts val="1200"/>
              </a:spcBef>
              <a:spcAft>
                <a:spcPts val="0"/>
              </a:spcAft>
              <a:buClr>
                <a:schemeClr val="dk1"/>
              </a:buClr>
              <a:buSzPts val="1200"/>
              <a:buFont typeface="Open Sans"/>
              <a:buChar char="●"/>
            </a:pPr>
            <a:r>
              <a:rPr lang="en" sz="1200">
                <a:solidFill>
                  <a:schemeClr val="dk1"/>
                </a:solidFill>
                <a:latin typeface="Open Sans"/>
                <a:ea typeface="Open Sans"/>
                <a:cs typeface="Open Sans"/>
                <a:sym typeface="Open Sans"/>
              </a:rPr>
              <a:t>Globally, less than a third (29%) of all pregnancies terminate in abortions</a:t>
            </a:r>
            <a:endParaRPr sz="1200">
              <a:solidFill>
                <a:schemeClr val="dk1"/>
              </a:solidFill>
              <a:latin typeface="Open Sans"/>
              <a:ea typeface="Open Sans"/>
              <a:cs typeface="Open Sans"/>
              <a:sym typeface="Open Sans"/>
            </a:endParaRPr>
          </a:p>
          <a:p>
            <a:pPr marL="457200" lvl="0" indent="-304800" algn="l" rtl="0">
              <a:lnSpc>
                <a:spcPct val="115000"/>
              </a:lnSpc>
              <a:spcBef>
                <a:spcPts val="0"/>
              </a:spcBef>
              <a:spcAft>
                <a:spcPts val="0"/>
              </a:spcAft>
              <a:buClr>
                <a:schemeClr val="dk1"/>
              </a:buClr>
              <a:buSzPts val="1200"/>
              <a:buFont typeface="Open Sans"/>
              <a:buChar char="●"/>
            </a:pPr>
            <a:r>
              <a:rPr lang="en" sz="1200">
                <a:solidFill>
                  <a:schemeClr val="dk1"/>
                </a:solidFill>
                <a:latin typeface="Open Sans"/>
                <a:ea typeface="Open Sans"/>
                <a:cs typeface="Open Sans"/>
                <a:sym typeface="Open Sans"/>
              </a:rPr>
              <a:t>Abortion bans do not eliminate abortions</a:t>
            </a:r>
            <a:endParaRPr sz="1200">
              <a:solidFill>
                <a:schemeClr val="dk1"/>
              </a:solidFill>
              <a:latin typeface="Open Sans"/>
              <a:ea typeface="Open Sans"/>
              <a:cs typeface="Open Sans"/>
              <a:sym typeface="Open Sans"/>
            </a:endParaRPr>
          </a:p>
          <a:p>
            <a:pPr marL="914400" lvl="1" indent="-279400" algn="l" rtl="0">
              <a:lnSpc>
                <a:spcPct val="115000"/>
              </a:lnSpc>
              <a:spcBef>
                <a:spcPts val="0"/>
              </a:spcBef>
              <a:spcAft>
                <a:spcPts val="0"/>
              </a:spcAft>
              <a:buClr>
                <a:schemeClr val="dk1"/>
              </a:buClr>
              <a:buSzPts val="800"/>
              <a:buFont typeface="Open Sans"/>
              <a:buChar char="○"/>
            </a:pPr>
            <a:r>
              <a:rPr lang="en" sz="800">
                <a:solidFill>
                  <a:schemeClr val="dk1"/>
                </a:solidFill>
                <a:latin typeface="Open Sans"/>
                <a:ea typeface="Open Sans"/>
                <a:cs typeface="Open Sans"/>
                <a:sym typeface="Open Sans"/>
              </a:rPr>
              <a:t>Abortion bans -&gt; Unsafe Abortions -&gt; Mortality</a:t>
            </a:r>
            <a:endParaRPr sz="800">
              <a:solidFill>
                <a:schemeClr val="dk1"/>
              </a:solidFill>
              <a:latin typeface="Open Sans"/>
              <a:ea typeface="Open Sans"/>
              <a:cs typeface="Open Sans"/>
              <a:sym typeface="Open Sans"/>
            </a:endParaRPr>
          </a:p>
          <a:p>
            <a:pPr marL="457200" lvl="0" indent="-304800" algn="l" rtl="0">
              <a:lnSpc>
                <a:spcPct val="115000"/>
              </a:lnSpc>
              <a:spcBef>
                <a:spcPts val="0"/>
              </a:spcBef>
              <a:spcAft>
                <a:spcPts val="0"/>
              </a:spcAft>
              <a:buClr>
                <a:schemeClr val="dk1"/>
              </a:buClr>
              <a:buSzPts val="1200"/>
              <a:buFont typeface="Open Sans"/>
              <a:buChar char="●"/>
            </a:pPr>
            <a:r>
              <a:rPr lang="en" sz="1200">
                <a:solidFill>
                  <a:schemeClr val="dk1"/>
                </a:solidFill>
                <a:latin typeface="Open Sans"/>
                <a:ea typeface="Open Sans"/>
                <a:cs typeface="Open Sans"/>
                <a:sym typeface="Open Sans"/>
              </a:rPr>
              <a:t>Limited access to safe abortions has long-term effects on</a:t>
            </a:r>
            <a:endParaRPr sz="1200">
              <a:solidFill>
                <a:schemeClr val="dk1"/>
              </a:solidFill>
              <a:latin typeface="Open Sans"/>
              <a:ea typeface="Open Sans"/>
              <a:cs typeface="Open Sans"/>
              <a:sym typeface="Open Sans"/>
            </a:endParaRPr>
          </a:p>
          <a:p>
            <a:pPr marL="914400" lvl="1" indent="-279400" algn="l" rtl="0">
              <a:lnSpc>
                <a:spcPct val="115000"/>
              </a:lnSpc>
              <a:spcBef>
                <a:spcPts val="0"/>
              </a:spcBef>
              <a:spcAft>
                <a:spcPts val="0"/>
              </a:spcAft>
              <a:buClr>
                <a:schemeClr val="dk1"/>
              </a:buClr>
              <a:buSzPts val="800"/>
              <a:buFont typeface="Open Sans"/>
              <a:buChar char="○"/>
            </a:pPr>
            <a:r>
              <a:rPr lang="en" sz="800">
                <a:solidFill>
                  <a:schemeClr val="dk1"/>
                </a:solidFill>
                <a:latin typeface="Open Sans"/>
                <a:ea typeface="Open Sans"/>
                <a:cs typeface="Open Sans"/>
                <a:sym typeface="Open Sans"/>
              </a:rPr>
              <a:t>mental health</a:t>
            </a:r>
            <a:endParaRPr sz="800">
              <a:solidFill>
                <a:schemeClr val="dk1"/>
              </a:solidFill>
              <a:latin typeface="Open Sans"/>
              <a:ea typeface="Open Sans"/>
              <a:cs typeface="Open Sans"/>
              <a:sym typeface="Open Sans"/>
            </a:endParaRPr>
          </a:p>
          <a:p>
            <a:pPr marL="914400" lvl="1" indent="-279400" algn="l" rtl="0">
              <a:lnSpc>
                <a:spcPct val="115000"/>
              </a:lnSpc>
              <a:spcBef>
                <a:spcPts val="0"/>
              </a:spcBef>
              <a:spcAft>
                <a:spcPts val="0"/>
              </a:spcAft>
              <a:buClr>
                <a:schemeClr val="dk1"/>
              </a:buClr>
              <a:buSzPts val="800"/>
              <a:buFont typeface="Open Sans"/>
              <a:buChar char="○"/>
            </a:pPr>
            <a:r>
              <a:rPr lang="en" sz="800">
                <a:solidFill>
                  <a:schemeClr val="dk1"/>
                </a:solidFill>
                <a:latin typeface="Open Sans"/>
                <a:ea typeface="Open Sans"/>
                <a:cs typeface="Open Sans"/>
                <a:sym typeface="Open Sans"/>
              </a:rPr>
              <a:t>socio-economic well being</a:t>
            </a:r>
            <a:endParaRPr sz="800">
              <a:solidFill>
                <a:schemeClr val="dk1"/>
              </a:solidFill>
              <a:latin typeface="Open Sans"/>
              <a:ea typeface="Open Sans"/>
              <a:cs typeface="Open Sans"/>
              <a:sym typeface="Open Sans"/>
            </a:endParaRPr>
          </a:p>
          <a:p>
            <a:pPr marL="457200" lvl="0" indent="-304800" algn="l" rtl="0">
              <a:lnSpc>
                <a:spcPct val="115000"/>
              </a:lnSpc>
              <a:spcBef>
                <a:spcPts val="0"/>
              </a:spcBef>
              <a:spcAft>
                <a:spcPts val="0"/>
              </a:spcAft>
              <a:buClr>
                <a:schemeClr val="dk1"/>
              </a:buClr>
              <a:buSzPts val="1200"/>
              <a:buFont typeface="Open Sans"/>
              <a:buChar char="●"/>
            </a:pPr>
            <a:r>
              <a:rPr lang="en" sz="1200">
                <a:solidFill>
                  <a:schemeClr val="dk1"/>
                </a:solidFill>
                <a:latin typeface="Open Sans"/>
                <a:ea typeface="Open Sans"/>
                <a:cs typeface="Open Sans"/>
                <a:sym typeface="Open Sans"/>
              </a:rPr>
              <a:t>The reversal of the Roe vs. Wade ruling by the US Supreme Court curbs abortion access for women, and has significant implications for women’s health</a:t>
            </a:r>
            <a:endParaRPr sz="1200">
              <a:solidFill>
                <a:schemeClr val="dk1"/>
              </a:solidFill>
              <a:latin typeface="Open Sans"/>
              <a:ea typeface="Open Sans"/>
              <a:cs typeface="Open Sans"/>
              <a:sym typeface="Open Sans"/>
            </a:endParaRPr>
          </a:p>
          <a:p>
            <a:pPr marL="0" lvl="0" indent="0" algn="l" rtl="0">
              <a:spcBef>
                <a:spcPts val="1200"/>
              </a:spcBef>
              <a:spcAft>
                <a:spcPts val="0"/>
              </a:spcAft>
              <a:buClr>
                <a:schemeClr val="dk1"/>
              </a:buClr>
              <a:buSzPts val="1100"/>
              <a:buFont typeface="Arial"/>
              <a:buNone/>
            </a:pPr>
            <a:endParaRPr sz="400">
              <a:solidFill>
                <a:schemeClr val="dk1"/>
              </a:solidFill>
            </a:endParaRPr>
          </a:p>
          <a:p>
            <a:pPr marL="0" lvl="0" indent="0" algn="l" rtl="0">
              <a:spcBef>
                <a:spcPts val="0"/>
              </a:spcBef>
              <a:spcAft>
                <a:spcPts val="0"/>
              </a:spcAft>
              <a:buNone/>
            </a:pPr>
            <a:endParaRPr sz="40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13f80efadf6_0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13f80efadf6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200">
                <a:solidFill>
                  <a:schemeClr val="dk1"/>
                </a:solidFill>
                <a:latin typeface="Open Sans"/>
                <a:ea typeface="Open Sans"/>
                <a:cs typeface="Open Sans"/>
                <a:sym typeface="Open Sans"/>
              </a:rPr>
              <a:t>Hana</a:t>
            </a:r>
            <a:endParaRPr sz="1200">
              <a:solidFill>
                <a:schemeClr val="dk1"/>
              </a:solidFill>
              <a:latin typeface="Open Sans"/>
              <a:ea typeface="Open Sans"/>
              <a:cs typeface="Open Sans"/>
              <a:sym typeface="Open Sans"/>
            </a:endParaRPr>
          </a:p>
          <a:p>
            <a:pPr marL="0" lvl="0" indent="0" algn="l" rtl="0">
              <a:lnSpc>
                <a:spcPct val="115000"/>
              </a:lnSpc>
              <a:spcBef>
                <a:spcPts val="1200"/>
              </a:spcBef>
              <a:spcAft>
                <a:spcPts val="0"/>
              </a:spcAft>
              <a:buNone/>
            </a:pPr>
            <a:r>
              <a:rPr lang="en" sz="1200">
                <a:solidFill>
                  <a:schemeClr val="dk1"/>
                </a:solidFill>
                <a:latin typeface="Open Sans"/>
                <a:ea typeface="Open Sans"/>
                <a:cs typeface="Open Sans"/>
                <a:sym typeface="Open Sans"/>
              </a:rPr>
              <a:t>We wanted to explore the historical trends of legality in the United States.</a:t>
            </a:r>
            <a:endParaRPr sz="1200">
              <a:solidFill>
                <a:schemeClr val="dk1"/>
              </a:solidFill>
              <a:latin typeface="Open Sans"/>
              <a:ea typeface="Open Sans"/>
              <a:cs typeface="Open Sans"/>
              <a:sym typeface="Open Sans"/>
            </a:endParaRPr>
          </a:p>
          <a:p>
            <a:pPr marL="0" lvl="0" indent="0" algn="l" rtl="0">
              <a:lnSpc>
                <a:spcPct val="115000"/>
              </a:lnSpc>
              <a:spcBef>
                <a:spcPts val="1200"/>
              </a:spcBef>
              <a:spcAft>
                <a:spcPts val="0"/>
              </a:spcAft>
              <a:buNone/>
            </a:pPr>
            <a:r>
              <a:rPr lang="en" sz="1200">
                <a:solidFill>
                  <a:schemeClr val="dk1"/>
                </a:solidFill>
                <a:latin typeface="Open Sans"/>
                <a:ea typeface="Open Sans"/>
                <a:cs typeface="Open Sans"/>
                <a:sym typeface="Open Sans"/>
              </a:rPr>
              <a:t>While relatively high in the late 1980s, in the recent years, there has been a decline in the overall rate of abortions. </a:t>
            </a:r>
            <a:endParaRPr sz="1200">
              <a:solidFill>
                <a:schemeClr val="dk1"/>
              </a:solidFill>
              <a:latin typeface="Open Sans"/>
              <a:ea typeface="Open Sans"/>
              <a:cs typeface="Open Sans"/>
              <a:sym typeface="Open Sans"/>
            </a:endParaRPr>
          </a:p>
          <a:p>
            <a:pPr marL="0" lvl="0" indent="0" algn="l" rtl="0">
              <a:spcBef>
                <a:spcPts val="1200"/>
              </a:spcBef>
              <a:spcAft>
                <a:spcPts val="0"/>
              </a:spcAft>
              <a:buNone/>
            </a:pPr>
            <a:endParaRPr sz="120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136e22b07d9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136e22b07d9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Hana</a:t>
            </a:r>
            <a:endParaRPr/>
          </a:p>
          <a:p>
            <a:pPr marL="0" lvl="0" indent="0" algn="l" rtl="0">
              <a:spcBef>
                <a:spcPts val="0"/>
              </a:spcBef>
              <a:spcAft>
                <a:spcPts val="0"/>
              </a:spcAft>
              <a:buNone/>
            </a:pPr>
            <a:r>
              <a:rPr lang="en"/>
              <a:t>While exploring the demographics, we discovered that majority of ethnicities are not reported. Amongst those that are reported, the Hispanic and Non-Hispanic Black women make up the largest number of services.</a:t>
            </a:r>
            <a:endParaRPr/>
          </a:p>
          <a:p>
            <a:pPr marL="0" lvl="0" indent="0" algn="l" rtl="0">
              <a:spcBef>
                <a:spcPts val="0"/>
              </a:spcBef>
              <a:spcAft>
                <a:spcPts val="0"/>
              </a:spcAft>
              <a:buNone/>
            </a:pPr>
            <a:endParaRPr/>
          </a:p>
          <a:p>
            <a:pPr marL="0" lvl="0" indent="0" algn="l" rtl="0">
              <a:spcBef>
                <a:spcPts val="0"/>
              </a:spcBef>
              <a:spcAft>
                <a:spcPts val="0"/>
              </a:spcAft>
              <a:buNone/>
            </a:pPr>
            <a:r>
              <a:rPr lang="en"/>
              <a:t>Furthermore, ages 15 to 34 years have the greatest need for abortion services.</a:t>
            </a:r>
            <a:endParaRPr/>
          </a:p>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13ef0c75c3c_1_1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13ef0c75c3c_1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Hana</a:t>
            </a:r>
            <a:endParaRPr/>
          </a:p>
          <a:p>
            <a:pPr marL="0" lvl="0" indent="0" algn="l" rtl="0">
              <a:spcBef>
                <a:spcPts val="0"/>
              </a:spcBef>
              <a:spcAft>
                <a:spcPts val="0"/>
              </a:spcAft>
              <a:buNone/>
            </a:pPr>
            <a:r>
              <a:rPr lang="en"/>
              <a:t>Let’s talk dataset.</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g13ef0c75c3c_1_10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 name="Google Shape;264;g13ef0c75c3c_1_10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200">
                <a:solidFill>
                  <a:schemeClr val="dk1"/>
                </a:solidFill>
                <a:latin typeface="Open Sans"/>
                <a:ea typeface="Open Sans"/>
                <a:cs typeface="Open Sans"/>
                <a:sym typeface="Open Sans"/>
              </a:rPr>
              <a:t>Hana</a:t>
            </a:r>
            <a:endParaRPr sz="1200">
              <a:solidFill>
                <a:schemeClr val="dk1"/>
              </a:solidFill>
              <a:latin typeface="Open Sans"/>
              <a:ea typeface="Open Sans"/>
              <a:cs typeface="Open Sans"/>
              <a:sym typeface="Open Sans"/>
            </a:endParaRPr>
          </a:p>
          <a:p>
            <a:pPr marL="0" lvl="0" indent="0" algn="l" rtl="0">
              <a:lnSpc>
                <a:spcPct val="115000"/>
              </a:lnSpc>
              <a:spcBef>
                <a:spcPts val="1200"/>
              </a:spcBef>
              <a:spcAft>
                <a:spcPts val="0"/>
              </a:spcAft>
              <a:buNone/>
            </a:pPr>
            <a:r>
              <a:rPr lang="en" sz="1200">
                <a:solidFill>
                  <a:schemeClr val="dk1"/>
                </a:solidFill>
                <a:latin typeface="Open Sans"/>
                <a:ea typeface="Open Sans"/>
                <a:cs typeface="Open Sans"/>
                <a:sym typeface="Open Sans"/>
              </a:rPr>
              <a:t>There were two main datasets used for our modeling: Abortion Status Classification and Opinion Minin. </a:t>
            </a:r>
            <a:endParaRPr sz="1200">
              <a:solidFill>
                <a:schemeClr val="dk1"/>
              </a:solidFill>
              <a:latin typeface="Open Sans"/>
              <a:ea typeface="Open Sans"/>
              <a:cs typeface="Open Sans"/>
              <a:sym typeface="Open Sans"/>
            </a:endParaRPr>
          </a:p>
          <a:p>
            <a:pPr marL="0" lvl="0" indent="0" algn="l" rtl="0">
              <a:lnSpc>
                <a:spcPct val="115000"/>
              </a:lnSpc>
              <a:spcBef>
                <a:spcPts val="1200"/>
              </a:spcBef>
              <a:spcAft>
                <a:spcPts val="0"/>
              </a:spcAft>
              <a:buNone/>
            </a:pPr>
            <a:r>
              <a:rPr lang="en" sz="1200">
                <a:solidFill>
                  <a:schemeClr val="dk1"/>
                </a:solidFill>
                <a:latin typeface="Open Sans"/>
                <a:ea typeface="Open Sans"/>
                <a:cs typeface="Open Sans"/>
                <a:sym typeface="Open Sans"/>
              </a:rPr>
              <a:t>We used the Guttmacher data for machine learning models and Twitter data for natural language processing. </a:t>
            </a:r>
            <a:endParaRPr sz="1200">
              <a:solidFill>
                <a:schemeClr val="dk1"/>
              </a:solidFill>
              <a:latin typeface="Open Sans"/>
              <a:ea typeface="Open Sans"/>
              <a:cs typeface="Open Sans"/>
              <a:sym typeface="Open Sans"/>
            </a:endParaRPr>
          </a:p>
          <a:p>
            <a:pPr marL="0" lvl="0" indent="0" algn="l" rtl="0">
              <a:spcBef>
                <a:spcPts val="1200"/>
              </a:spcBef>
              <a:spcAft>
                <a:spcPts val="0"/>
              </a:spcAft>
              <a:buNone/>
            </a:pPr>
            <a:endParaRPr sz="1700">
              <a:solidFill>
                <a:schemeClr val="dk1"/>
              </a:solidFill>
              <a:latin typeface="Open Sans"/>
              <a:ea typeface="Open Sans"/>
              <a:cs typeface="Open Sans"/>
              <a:sym typeface="Open San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a:off x="2744013" y="756700"/>
            <a:ext cx="1081625" cy="1124950"/>
          </a:xfrm>
          <a:custGeom>
            <a:avLst/>
            <a:gdLst/>
            <a:ahLst/>
            <a:cxnLst/>
            <a:rect l="l" t="t" r="r" b="b"/>
            <a:pathLst>
              <a:path w="43265" h="44998" extrusionOk="0">
                <a:moveTo>
                  <a:pt x="0" y="44998"/>
                </a:moveTo>
                <a:lnTo>
                  <a:pt x="0" y="0"/>
                </a:lnTo>
                <a:lnTo>
                  <a:pt x="43265" y="0"/>
                </a:lnTo>
              </a:path>
            </a:pathLst>
          </a:custGeom>
          <a:noFill/>
          <a:ln w="28575" cap="flat" cmpd="sng">
            <a:solidFill>
              <a:schemeClr val="lt2"/>
            </a:solidFill>
            <a:prstDash val="solid"/>
            <a:miter lim="8000"/>
            <a:headEnd type="none" w="sm" len="sm"/>
            <a:tailEnd type="none" w="sm" len="sm"/>
          </a:ln>
        </p:spPr>
      </p:sp>
      <p:sp>
        <p:nvSpPr>
          <p:cNvPr id="11" name="Google Shape;11;p2"/>
          <p:cNvSpPr/>
          <p:nvPr/>
        </p:nvSpPr>
        <p:spPr>
          <a:xfrm rot="10800000">
            <a:off x="5318350" y="3266725"/>
            <a:ext cx="1081625" cy="1124950"/>
          </a:xfrm>
          <a:custGeom>
            <a:avLst/>
            <a:gdLst/>
            <a:ahLst/>
            <a:cxnLst/>
            <a:rect l="l" t="t" r="r" b="b"/>
            <a:pathLst>
              <a:path w="43265" h="44998" extrusionOk="0">
                <a:moveTo>
                  <a:pt x="0" y="44998"/>
                </a:moveTo>
                <a:lnTo>
                  <a:pt x="0" y="0"/>
                </a:lnTo>
                <a:lnTo>
                  <a:pt x="43265" y="0"/>
                </a:lnTo>
              </a:path>
            </a:pathLst>
          </a:custGeom>
          <a:noFill/>
          <a:ln w="28575" cap="flat" cmpd="sng">
            <a:solidFill>
              <a:schemeClr val="lt2"/>
            </a:solidFill>
            <a:prstDash val="solid"/>
            <a:miter lim="8000"/>
            <a:headEnd type="none" w="sm" len="sm"/>
            <a:tailEnd type="none" w="sm" len="sm"/>
          </a:ln>
        </p:spPr>
      </p:sp>
      <p:sp>
        <p:nvSpPr>
          <p:cNvPr id="12" name="Google Shape;12;p2"/>
          <p:cNvSpPr txBox="1">
            <a:spLocks noGrp="1"/>
          </p:cNvSpPr>
          <p:nvPr>
            <p:ph type="ctrTitle"/>
          </p:nvPr>
        </p:nvSpPr>
        <p:spPr>
          <a:xfrm>
            <a:off x="3044700" y="1444255"/>
            <a:ext cx="3054600" cy="15372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4200"/>
              <a:buNone/>
              <a:defRPr/>
            </a:lvl1pPr>
            <a:lvl2pPr lvl="1" algn="ctr" rtl="0">
              <a:spcBef>
                <a:spcPts val="0"/>
              </a:spcBef>
              <a:spcAft>
                <a:spcPts val="0"/>
              </a:spcAft>
              <a:buSzPts val="4200"/>
              <a:buNone/>
              <a:defRPr/>
            </a:lvl2pPr>
            <a:lvl3pPr lvl="2" algn="ctr" rtl="0">
              <a:spcBef>
                <a:spcPts val="0"/>
              </a:spcBef>
              <a:spcAft>
                <a:spcPts val="0"/>
              </a:spcAft>
              <a:buSzPts val="4200"/>
              <a:buNone/>
              <a:defRPr/>
            </a:lvl3pPr>
            <a:lvl4pPr lvl="3" algn="ctr" rtl="0">
              <a:spcBef>
                <a:spcPts val="0"/>
              </a:spcBef>
              <a:spcAft>
                <a:spcPts val="0"/>
              </a:spcAft>
              <a:buSzPts val="4200"/>
              <a:buNone/>
              <a:defRPr/>
            </a:lvl4pPr>
            <a:lvl5pPr lvl="4" algn="ctr" rtl="0">
              <a:spcBef>
                <a:spcPts val="0"/>
              </a:spcBef>
              <a:spcAft>
                <a:spcPts val="0"/>
              </a:spcAft>
              <a:buSzPts val="4200"/>
              <a:buNone/>
              <a:defRPr/>
            </a:lvl5pPr>
            <a:lvl6pPr lvl="5" algn="ctr" rtl="0">
              <a:spcBef>
                <a:spcPts val="0"/>
              </a:spcBef>
              <a:spcAft>
                <a:spcPts val="0"/>
              </a:spcAft>
              <a:buSzPts val="4200"/>
              <a:buNone/>
              <a:defRPr/>
            </a:lvl6pPr>
            <a:lvl7pPr lvl="6" algn="ctr" rtl="0">
              <a:spcBef>
                <a:spcPts val="0"/>
              </a:spcBef>
              <a:spcAft>
                <a:spcPts val="0"/>
              </a:spcAft>
              <a:buSzPts val="4200"/>
              <a:buNone/>
              <a:defRPr/>
            </a:lvl7pPr>
            <a:lvl8pPr lvl="7" algn="ctr" rtl="0">
              <a:spcBef>
                <a:spcPts val="0"/>
              </a:spcBef>
              <a:spcAft>
                <a:spcPts val="0"/>
              </a:spcAft>
              <a:buSzPts val="4200"/>
              <a:buNone/>
              <a:defRPr/>
            </a:lvl8pPr>
            <a:lvl9pPr lvl="8" algn="ctr" rtl="0">
              <a:spcBef>
                <a:spcPts val="0"/>
              </a:spcBef>
              <a:spcAft>
                <a:spcPts val="0"/>
              </a:spcAft>
              <a:buSzPts val="4200"/>
              <a:buNone/>
              <a:defRPr/>
            </a:lvl9pPr>
          </a:lstStyle>
          <a:p>
            <a:endParaRPr/>
          </a:p>
        </p:txBody>
      </p:sp>
      <p:sp>
        <p:nvSpPr>
          <p:cNvPr id="13" name="Google Shape;13;p2"/>
          <p:cNvSpPr txBox="1">
            <a:spLocks noGrp="1"/>
          </p:cNvSpPr>
          <p:nvPr>
            <p:ph type="subTitle" idx="1"/>
          </p:nvPr>
        </p:nvSpPr>
        <p:spPr>
          <a:xfrm>
            <a:off x="3044700" y="3116580"/>
            <a:ext cx="3054600" cy="7014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100"/>
              <a:buFont typeface="Economica"/>
              <a:buNone/>
              <a:defRPr sz="2100">
                <a:latin typeface="Economica"/>
                <a:ea typeface="Economica"/>
                <a:cs typeface="Economica"/>
                <a:sym typeface="Economica"/>
              </a:defRPr>
            </a:lvl1pPr>
            <a:lvl2pPr lvl="1" algn="ctr" rtl="0">
              <a:lnSpc>
                <a:spcPct val="100000"/>
              </a:lnSpc>
              <a:spcBef>
                <a:spcPts val="0"/>
              </a:spcBef>
              <a:spcAft>
                <a:spcPts val="0"/>
              </a:spcAft>
              <a:buSzPts val="2100"/>
              <a:buFont typeface="Economica"/>
              <a:buNone/>
              <a:defRPr sz="2100">
                <a:latin typeface="Economica"/>
                <a:ea typeface="Economica"/>
                <a:cs typeface="Economica"/>
                <a:sym typeface="Economica"/>
              </a:defRPr>
            </a:lvl2pPr>
            <a:lvl3pPr lvl="2" algn="ctr" rtl="0">
              <a:lnSpc>
                <a:spcPct val="100000"/>
              </a:lnSpc>
              <a:spcBef>
                <a:spcPts val="0"/>
              </a:spcBef>
              <a:spcAft>
                <a:spcPts val="0"/>
              </a:spcAft>
              <a:buSzPts val="2100"/>
              <a:buFont typeface="Economica"/>
              <a:buNone/>
              <a:defRPr sz="2100">
                <a:latin typeface="Economica"/>
                <a:ea typeface="Economica"/>
                <a:cs typeface="Economica"/>
                <a:sym typeface="Economica"/>
              </a:defRPr>
            </a:lvl3pPr>
            <a:lvl4pPr lvl="3" algn="ctr" rtl="0">
              <a:lnSpc>
                <a:spcPct val="100000"/>
              </a:lnSpc>
              <a:spcBef>
                <a:spcPts val="0"/>
              </a:spcBef>
              <a:spcAft>
                <a:spcPts val="0"/>
              </a:spcAft>
              <a:buSzPts val="2100"/>
              <a:buFont typeface="Economica"/>
              <a:buNone/>
              <a:defRPr sz="2100">
                <a:latin typeface="Economica"/>
                <a:ea typeface="Economica"/>
                <a:cs typeface="Economica"/>
                <a:sym typeface="Economica"/>
              </a:defRPr>
            </a:lvl4pPr>
            <a:lvl5pPr lvl="4" algn="ctr" rtl="0">
              <a:lnSpc>
                <a:spcPct val="100000"/>
              </a:lnSpc>
              <a:spcBef>
                <a:spcPts val="0"/>
              </a:spcBef>
              <a:spcAft>
                <a:spcPts val="0"/>
              </a:spcAft>
              <a:buSzPts val="2100"/>
              <a:buFont typeface="Economica"/>
              <a:buNone/>
              <a:defRPr sz="2100">
                <a:latin typeface="Economica"/>
                <a:ea typeface="Economica"/>
                <a:cs typeface="Economica"/>
                <a:sym typeface="Economica"/>
              </a:defRPr>
            </a:lvl5pPr>
            <a:lvl6pPr lvl="5" algn="ctr" rtl="0">
              <a:lnSpc>
                <a:spcPct val="100000"/>
              </a:lnSpc>
              <a:spcBef>
                <a:spcPts val="0"/>
              </a:spcBef>
              <a:spcAft>
                <a:spcPts val="0"/>
              </a:spcAft>
              <a:buSzPts val="2100"/>
              <a:buFont typeface="Economica"/>
              <a:buNone/>
              <a:defRPr sz="2100">
                <a:latin typeface="Economica"/>
                <a:ea typeface="Economica"/>
                <a:cs typeface="Economica"/>
                <a:sym typeface="Economica"/>
              </a:defRPr>
            </a:lvl6pPr>
            <a:lvl7pPr lvl="6" algn="ctr" rtl="0">
              <a:lnSpc>
                <a:spcPct val="100000"/>
              </a:lnSpc>
              <a:spcBef>
                <a:spcPts val="0"/>
              </a:spcBef>
              <a:spcAft>
                <a:spcPts val="0"/>
              </a:spcAft>
              <a:buSzPts val="2100"/>
              <a:buFont typeface="Economica"/>
              <a:buNone/>
              <a:defRPr sz="2100">
                <a:latin typeface="Economica"/>
                <a:ea typeface="Economica"/>
                <a:cs typeface="Economica"/>
                <a:sym typeface="Economica"/>
              </a:defRPr>
            </a:lvl7pPr>
            <a:lvl8pPr lvl="7" algn="ctr" rtl="0">
              <a:lnSpc>
                <a:spcPct val="100000"/>
              </a:lnSpc>
              <a:spcBef>
                <a:spcPts val="0"/>
              </a:spcBef>
              <a:spcAft>
                <a:spcPts val="0"/>
              </a:spcAft>
              <a:buSzPts val="2100"/>
              <a:buFont typeface="Economica"/>
              <a:buNone/>
              <a:defRPr sz="2100">
                <a:latin typeface="Economica"/>
                <a:ea typeface="Economica"/>
                <a:cs typeface="Economica"/>
                <a:sym typeface="Economica"/>
              </a:defRPr>
            </a:lvl8pPr>
            <a:lvl9pPr lvl="8" algn="ctr" rtl="0">
              <a:lnSpc>
                <a:spcPct val="100000"/>
              </a:lnSpc>
              <a:spcBef>
                <a:spcPts val="0"/>
              </a:spcBef>
              <a:spcAft>
                <a:spcPts val="0"/>
              </a:spcAft>
              <a:buSzPts val="2100"/>
              <a:buFont typeface="Economica"/>
              <a:buNone/>
              <a:defRPr sz="2100">
                <a:latin typeface="Economica"/>
                <a:ea typeface="Economica"/>
                <a:cs typeface="Economica"/>
                <a:sym typeface="Economica"/>
              </a:defRPr>
            </a:lvl9pPr>
          </a:lstStyle>
          <a:p>
            <a:endParaRPr/>
          </a:p>
        </p:txBody>
      </p:sp>
      <p:sp>
        <p:nvSpPr>
          <p:cNvPr id="14" name="Google Shape;14;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1"/>
        <p:cNvGrpSpPr/>
        <p:nvPr/>
      </p:nvGrpSpPr>
      <p:grpSpPr>
        <a:xfrm>
          <a:off x="0" y="0"/>
          <a:ext cx="0" cy="0"/>
          <a:chOff x="0" y="0"/>
          <a:chExt cx="0" cy="0"/>
        </a:xfrm>
      </p:grpSpPr>
      <p:sp>
        <p:nvSpPr>
          <p:cNvPr id="52" name="Google Shape;52;p11"/>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11"/>
          <p:cNvSpPr txBox="1">
            <a:spLocks noGrp="1"/>
          </p:cNvSpPr>
          <p:nvPr>
            <p:ph type="title" hasCustomPrompt="1"/>
          </p:nvPr>
        </p:nvSpPr>
        <p:spPr>
          <a:xfrm>
            <a:off x="311700" y="957125"/>
            <a:ext cx="8520600" cy="2128800"/>
          </a:xfrm>
          <a:prstGeom prst="rect">
            <a:avLst/>
          </a:prstGeom>
        </p:spPr>
        <p:txBody>
          <a:bodyPr spcFirstLastPara="1" wrap="square" lIns="91425" tIns="91425" rIns="91425" bIns="91425" anchor="ctr" anchorCtr="0">
            <a:normAutofit/>
          </a:bodyPr>
          <a:lstStyle>
            <a:lvl1pPr lvl="0" algn="ctr" rtl="0">
              <a:spcBef>
                <a:spcPts val="0"/>
              </a:spcBef>
              <a:spcAft>
                <a:spcPts val="0"/>
              </a:spcAft>
              <a:buClr>
                <a:schemeClr val="lt2"/>
              </a:buClr>
              <a:buSzPts val="16000"/>
              <a:buNone/>
              <a:defRPr sz="16000">
                <a:solidFill>
                  <a:schemeClr val="lt2"/>
                </a:solidFill>
              </a:defRPr>
            </a:lvl1pPr>
            <a:lvl2pPr lvl="1" algn="ctr" rtl="0">
              <a:spcBef>
                <a:spcPts val="0"/>
              </a:spcBef>
              <a:spcAft>
                <a:spcPts val="0"/>
              </a:spcAft>
              <a:buClr>
                <a:schemeClr val="lt2"/>
              </a:buClr>
              <a:buSzPts val="16000"/>
              <a:buNone/>
              <a:defRPr sz="16000">
                <a:solidFill>
                  <a:schemeClr val="lt2"/>
                </a:solidFill>
              </a:defRPr>
            </a:lvl2pPr>
            <a:lvl3pPr lvl="2" algn="ctr" rtl="0">
              <a:spcBef>
                <a:spcPts val="0"/>
              </a:spcBef>
              <a:spcAft>
                <a:spcPts val="0"/>
              </a:spcAft>
              <a:buClr>
                <a:schemeClr val="lt2"/>
              </a:buClr>
              <a:buSzPts val="16000"/>
              <a:buNone/>
              <a:defRPr sz="16000">
                <a:solidFill>
                  <a:schemeClr val="lt2"/>
                </a:solidFill>
              </a:defRPr>
            </a:lvl3pPr>
            <a:lvl4pPr lvl="3" algn="ctr" rtl="0">
              <a:spcBef>
                <a:spcPts val="0"/>
              </a:spcBef>
              <a:spcAft>
                <a:spcPts val="0"/>
              </a:spcAft>
              <a:buClr>
                <a:schemeClr val="lt2"/>
              </a:buClr>
              <a:buSzPts val="16000"/>
              <a:buNone/>
              <a:defRPr sz="16000">
                <a:solidFill>
                  <a:schemeClr val="lt2"/>
                </a:solidFill>
              </a:defRPr>
            </a:lvl4pPr>
            <a:lvl5pPr lvl="4" algn="ctr" rtl="0">
              <a:spcBef>
                <a:spcPts val="0"/>
              </a:spcBef>
              <a:spcAft>
                <a:spcPts val="0"/>
              </a:spcAft>
              <a:buClr>
                <a:schemeClr val="lt2"/>
              </a:buClr>
              <a:buSzPts val="16000"/>
              <a:buNone/>
              <a:defRPr sz="16000">
                <a:solidFill>
                  <a:schemeClr val="lt2"/>
                </a:solidFill>
              </a:defRPr>
            </a:lvl5pPr>
            <a:lvl6pPr lvl="5" algn="ctr" rtl="0">
              <a:spcBef>
                <a:spcPts val="0"/>
              </a:spcBef>
              <a:spcAft>
                <a:spcPts val="0"/>
              </a:spcAft>
              <a:buClr>
                <a:schemeClr val="lt2"/>
              </a:buClr>
              <a:buSzPts val="16000"/>
              <a:buNone/>
              <a:defRPr sz="16000">
                <a:solidFill>
                  <a:schemeClr val="lt2"/>
                </a:solidFill>
              </a:defRPr>
            </a:lvl6pPr>
            <a:lvl7pPr lvl="6" algn="ctr" rtl="0">
              <a:spcBef>
                <a:spcPts val="0"/>
              </a:spcBef>
              <a:spcAft>
                <a:spcPts val="0"/>
              </a:spcAft>
              <a:buClr>
                <a:schemeClr val="lt2"/>
              </a:buClr>
              <a:buSzPts val="16000"/>
              <a:buNone/>
              <a:defRPr sz="16000">
                <a:solidFill>
                  <a:schemeClr val="lt2"/>
                </a:solidFill>
              </a:defRPr>
            </a:lvl7pPr>
            <a:lvl8pPr lvl="7" algn="ctr" rtl="0">
              <a:spcBef>
                <a:spcPts val="0"/>
              </a:spcBef>
              <a:spcAft>
                <a:spcPts val="0"/>
              </a:spcAft>
              <a:buClr>
                <a:schemeClr val="lt2"/>
              </a:buClr>
              <a:buSzPts val="16000"/>
              <a:buNone/>
              <a:defRPr sz="16000">
                <a:solidFill>
                  <a:schemeClr val="lt2"/>
                </a:solidFill>
              </a:defRPr>
            </a:lvl8pPr>
            <a:lvl9pPr lvl="8" algn="ctr" rtl="0">
              <a:spcBef>
                <a:spcPts val="0"/>
              </a:spcBef>
              <a:spcAft>
                <a:spcPts val="0"/>
              </a:spcAft>
              <a:buClr>
                <a:schemeClr val="lt2"/>
              </a:buClr>
              <a:buSzPts val="16000"/>
              <a:buNone/>
              <a:defRPr sz="16000">
                <a:solidFill>
                  <a:schemeClr val="lt2"/>
                </a:solidFill>
              </a:defRPr>
            </a:lvl9pPr>
          </a:lstStyle>
          <a:p>
            <a:r>
              <a:t>xx%</a:t>
            </a:r>
          </a:p>
        </p:txBody>
      </p:sp>
      <p:sp>
        <p:nvSpPr>
          <p:cNvPr id="54" name="Google Shape;54;p11"/>
          <p:cNvSpPr txBox="1">
            <a:spLocks noGrp="1"/>
          </p:cNvSpPr>
          <p:nvPr>
            <p:ph type="body" idx="1"/>
          </p:nvPr>
        </p:nvSpPr>
        <p:spPr>
          <a:xfrm>
            <a:off x="311700" y="3162000"/>
            <a:ext cx="8520600" cy="1071600"/>
          </a:xfrm>
          <a:prstGeom prst="rect">
            <a:avLst/>
          </a:prstGeom>
        </p:spPr>
        <p:txBody>
          <a:bodyPr spcFirstLastPara="1" wrap="square" lIns="91425" tIns="91425" rIns="91425" bIns="91425" anchor="t" anchorCtr="0">
            <a:normAutofit/>
          </a:bodyPr>
          <a:lstStyle>
            <a:lvl1pPr marL="457200" lvl="0" indent="-342900" algn="ctr" rtl="0">
              <a:spcBef>
                <a:spcPts val="0"/>
              </a:spcBef>
              <a:spcAft>
                <a:spcPts val="0"/>
              </a:spcAft>
              <a:buSzPts val="1800"/>
              <a:buChar char="●"/>
              <a:defRPr/>
            </a:lvl1pPr>
            <a:lvl2pPr marL="914400" lvl="1" indent="-317500" algn="ctr" rtl="0">
              <a:spcBef>
                <a:spcPts val="0"/>
              </a:spcBef>
              <a:spcAft>
                <a:spcPts val="0"/>
              </a:spcAft>
              <a:buSzPts val="1400"/>
              <a:buChar char="○"/>
              <a:defRPr/>
            </a:lvl2pPr>
            <a:lvl3pPr marL="1371600" lvl="2" indent="-317500" algn="ctr" rtl="0">
              <a:spcBef>
                <a:spcPts val="0"/>
              </a:spcBef>
              <a:spcAft>
                <a:spcPts val="0"/>
              </a:spcAft>
              <a:buSzPts val="1400"/>
              <a:buChar char="■"/>
              <a:defRPr/>
            </a:lvl3pPr>
            <a:lvl4pPr marL="1828800" lvl="3" indent="-317500" algn="ctr" rtl="0">
              <a:spcBef>
                <a:spcPts val="0"/>
              </a:spcBef>
              <a:spcAft>
                <a:spcPts val="0"/>
              </a:spcAft>
              <a:buSzPts val="1400"/>
              <a:buChar char="●"/>
              <a:defRPr/>
            </a:lvl4pPr>
            <a:lvl5pPr marL="2286000" lvl="4" indent="-317500" algn="ctr" rtl="0">
              <a:spcBef>
                <a:spcPts val="0"/>
              </a:spcBef>
              <a:spcAft>
                <a:spcPts val="0"/>
              </a:spcAft>
              <a:buSzPts val="1400"/>
              <a:buChar char="○"/>
              <a:defRPr/>
            </a:lvl5pPr>
            <a:lvl6pPr marL="2743200" lvl="5" indent="-317500" algn="ctr" rtl="0">
              <a:spcBef>
                <a:spcPts val="0"/>
              </a:spcBef>
              <a:spcAft>
                <a:spcPts val="0"/>
              </a:spcAft>
              <a:buSzPts val="1400"/>
              <a:buChar char="■"/>
              <a:defRPr/>
            </a:lvl6pPr>
            <a:lvl7pPr marL="3200400" lvl="6" indent="-317500" algn="ctr" rtl="0">
              <a:spcBef>
                <a:spcPts val="0"/>
              </a:spcBef>
              <a:spcAft>
                <a:spcPts val="0"/>
              </a:spcAft>
              <a:buSzPts val="1400"/>
              <a:buChar char="●"/>
              <a:defRPr/>
            </a:lvl7pPr>
            <a:lvl8pPr marL="3657600" lvl="7" indent="-317500" algn="ctr" rtl="0">
              <a:spcBef>
                <a:spcPts val="0"/>
              </a:spcBef>
              <a:spcAft>
                <a:spcPts val="0"/>
              </a:spcAft>
              <a:buSzPts val="1400"/>
              <a:buChar char="○"/>
              <a:defRPr/>
            </a:lvl8pPr>
            <a:lvl9pPr marL="4114800" lvl="8" indent="-317500" algn="ctr" rtl="0">
              <a:spcBef>
                <a:spcPts val="0"/>
              </a:spcBef>
              <a:spcAft>
                <a:spcPts val="0"/>
              </a:spcAft>
              <a:buSzPts val="1400"/>
              <a:buChar char="■"/>
              <a:defRPr/>
            </a:lvl9pPr>
          </a:lstStyle>
          <a:p>
            <a:endParaRPr/>
          </a:p>
        </p:txBody>
      </p:sp>
      <p:sp>
        <p:nvSpPr>
          <p:cNvPr id="55" name="Google Shape;55;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6"/>
        <p:cNvGrpSpPr/>
        <p:nvPr/>
      </p:nvGrpSpPr>
      <p:grpSpPr>
        <a:xfrm>
          <a:off x="0" y="0"/>
          <a:ext cx="0" cy="0"/>
          <a:chOff x="0" y="0"/>
          <a:chExt cx="0" cy="0"/>
        </a:xfrm>
      </p:grpSpPr>
      <p:sp>
        <p:nvSpPr>
          <p:cNvPr id="57" name="Google Shape;57;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58"/>
        <p:cNvGrpSpPr/>
        <p:nvPr/>
      </p:nvGrpSpPr>
      <p:grpSpPr>
        <a:xfrm>
          <a:off x="0" y="0"/>
          <a:ext cx="0" cy="0"/>
          <a:chOff x="0" y="0"/>
          <a:chExt cx="0" cy="0"/>
        </a:xfrm>
      </p:grpSpPr>
      <p:cxnSp>
        <p:nvCxnSpPr>
          <p:cNvPr id="59" name="Google Shape;59;p13"/>
          <p:cNvCxnSpPr/>
          <p:nvPr/>
        </p:nvCxnSpPr>
        <p:spPr>
          <a:xfrm>
            <a:off x="711775" y="387600"/>
            <a:ext cx="7720500" cy="0"/>
          </a:xfrm>
          <a:prstGeom prst="straightConnector1">
            <a:avLst/>
          </a:prstGeom>
          <a:noFill/>
          <a:ln w="9525" cap="flat" cmpd="sng">
            <a:solidFill>
              <a:schemeClr val="dk1"/>
            </a:solidFill>
            <a:prstDash val="solid"/>
            <a:round/>
            <a:headEnd type="none" w="med" len="med"/>
            <a:tailEnd type="none" w="med" len="med"/>
          </a:ln>
        </p:spPr>
      </p:cxnSp>
      <p:cxnSp>
        <p:nvCxnSpPr>
          <p:cNvPr id="60" name="Google Shape;60;p13"/>
          <p:cNvCxnSpPr/>
          <p:nvPr/>
        </p:nvCxnSpPr>
        <p:spPr>
          <a:xfrm>
            <a:off x="711775" y="143700"/>
            <a:ext cx="1465800" cy="0"/>
          </a:xfrm>
          <a:prstGeom prst="straightConnector1">
            <a:avLst/>
          </a:prstGeom>
          <a:noFill/>
          <a:ln w="9525" cap="flat" cmpd="sng">
            <a:solidFill>
              <a:schemeClr val="dk1"/>
            </a:solidFill>
            <a:prstDash val="solid"/>
            <a:round/>
            <a:headEnd type="none" w="med" len="med"/>
            <a:tailEnd type="none" w="med" len="med"/>
          </a:ln>
        </p:spPr>
      </p:cxnSp>
      <p:sp>
        <p:nvSpPr>
          <p:cNvPr id="61" name="Google Shape;61;p13"/>
          <p:cNvSpPr txBox="1">
            <a:spLocks noGrp="1"/>
          </p:cNvSpPr>
          <p:nvPr>
            <p:ph type="title"/>
          </p:nvPr>
        </p:nvSpPr>
        <p:spPr>
          <a:xfrm>
            <a:off x="711775" y="496066"/>
            <a:ext cx="7704000" cy="457200"/>
          </a:xfrm>
          <a:prstGeom prst="rect">
            <a:avLst/>
          </a:prstGeom>
        </p:spPr>
        <p:txBody>
          <a:bodyPr spcFirstLastPara="1" wrap="square" lIns="0" tIns="0" rIns="0" bIns="0" anchor="t" anchorCtr="0">
            <a:normAutofit/>
          </a:bodyPr>
          <a:lstStyle>
            <a:lvl1pPr lvl="0" rtl="0">
              <a:spcBef>
                <a:spcPts val="0"/>
              </a:spcBef>
              <a:spcAft>
                <a:spcPts val="0"/>
              </a:spcAft>
              <a:buSzPts val="4200"/>
              <a:buNone/>
              <a:defRPr/>
            </a:lvl1pPr>
            <a:lvl2pPr lvl="1" rtl="0">
              <a:spcBef>
                <a:spcPts val="0"/>
              </a:spcBef>
              <a:spcAft>
                <a:spcPts val="0"/>
              </a:spcAft>
              <a:buSzPts val="4200"/>
              <a:buNone/>
              <a:defRPr/>
            </a:lvl2pPr>
            <a:lvl3pPr lvl="2" rtl="0">
              <a:spcBef>
                <a:spcPts val="0"/>
              </a:spcBef>
              <a:spcAft>
                <a:spcPts val="0"/>
              </a:spcAft>
              <a:buSzPts val="4200"/>
              <a:buNone/>
              <a:defRPr/>
            </a:lvl3pPr>
            <a:lvl4pPr lvl="3" rtl="0">
              <a:spcBef>
                <a:spcPts val="0"/>
              </a:spcBef>
              <a:spcAft>
                <a:spcPts val="0"/>
              </a:spcAft>
              <a:buSzPts val="4200"/>
              <a:buNone/>
              <a:defRPr/>
            </a:lvl4pPr>
            <a:lvl5pPr lvl="4" rtl="0">
              <a:spcBef>
                <a:spcPts val="0"/>
              </a:spcBef>
              <a:spcAft>
                <a:spcPts val="0"/>
              </a:spcAft>
              <a:buSzPts val="4200"/>
              <a:buNone/>
              <a:defRPr/>
            </a:lvl5pPr>
            <a:lvl6pPr lvl="5" rtl="0">
              <a:spcBef>
                <a:spcPts val="0"/>
              </a:spcBef>
              <a:spcAft>
                <a:spcPts val="0"/>
              </a:spcAft>
              <a:buSzPts val="4200"/>
              <a:buNone/>
              <a:defRPr/>
            </a:lvl6pPr>
            <a:lvl7pPr lvl="6" rtl="0">
              <a:spcBef>
                <a:spcPts val="0"/>
              </a:spcBef>
              <a:spcAft>
                <a:spcPts val="0"/>
              </a:spcAft>
              <a:buSzPts val="4200"/>
              <a:buNone/>
              <a:defRPr/>
            </a:lvl7pPr>
            <a:lvl8pPr lvl="7" rtl="0">
              <a:spcBef>
                <a:spcPts val="0"/>
              </a:spcBef>
              <a:spcAft>
                <a:spcPts val="0"/>
              </a:spcAft>
              <a:buSzPts val="4200"/>
              <a:buNone/>
              <a:defRPr/>
            </a:lvl8pPr>
            <a:lvl9pPr lvl="8" rtl="0">
              <a:spcBef>
                <a:spcPts val="0"/>
              </a:spcBef>
              <a:spcAft>
                <a:spcPts val="0"/>
              </a:spcAft>
              <a:buSzPts val="4200"/>
              <a:buNone/>
              <a:defRPr/>
            </a:lvl9pPr>
          </a:lstStyle>
          <a:p>
            <a:endParaRPr/>
          </a:p>
        </p:txBody>
      </p:sp>
      <p:cxnSp>
        <p:nvCxnSpPr>
          <p:cNvPr id="62" name="Google Shape;62;p13"/>
          <p:cNvCxnSpPr/>
          <p:nvPr/>
        </p:nvCxnSpPr>
        <p:spPr>
          <a:xfrm>
            <a:off x="719875" y="4991625"/>
            <a:ext cx="7704000" cy="0"/>
          </a:xfrm>
          <a:prstGeom prst="straightConnector1">
            <a:avLst/>
          </a:prstGeom>
          <a:noFill/>
          <a:ln w="9525" cap="flat" cmpd="sng">
            <a:solidFill>
              <a:schemeClr val="dk1"/>
            </a:solidFill>
            <a:prstDash val="solid"/>
            <a:round/>
            <a:headEnd type="none" w="med" len="med"/>
            <a:tailEnd type="none" w="med" len="med"/>
          </a:ln>
        </p:spPr>
      </p:cxnSp>
      <p:cxnSp>
        <p:nvCxnSpPr>
          <p:cNvPr id="63" name="Google Shape;63;p13"/>
          <p:cNvCxnSpPr/>
          <p:nvPr/>
        </p:nvCxnSpPr>
        <p:spPr>
          <a:xfrm>
            <a:off x="719875" y="4747725"/>
            <a:ext cx="7704000" cy="0"/>
          </a:xfrm>
          <a:prstGeom prst="straightConnector1">
            <a:avLst/>
          </a:prstGeom>
          <a:noFill/>
          <a:ln w="9525" cap="flat" cmpd="sng">
            <a:solidFill>
              <a:schemeClr val="dk1"/>
            </a:solidFill>
            <a:prstDash val="solid"/>
            <a:round/>
            <a:headEnd type="none" w="med" len="med"/>
            <a:tailEnd type="none" w="med" len="med"/>
          </a:ln>
        </p:spPr>
      </p:cxnSp>
      <p:grpSp>
        <p:nvGrpSpPr>
          <p:cNvPr id="64" name="Google Shape;64;p13"/>
          <p:cNvGrpSpPr/>
          <p:nvPr/>
        </p:nvGrpSpPr>
        <p:grpSpPr>
          <a:xfrm>
            <a:off x="720109" y="4778227"/>
            <a:ext cx="2286088" cy="182894"/>
            <a:chOff x="720050" y="3874525"/>
            <a:chExt cx="3423825" cy="490200"/>
          </a:xfrm>
        </p:grpSpPr>
        <p:sp>
          <p:nvSpPr>
            <p:cNvPr id="65" name="Google Shape;65;p13"/>
            <p:cNvSpPr/>
            <p:nvPr/>
          </p:nvSpPr>
          <p:spPr>
            <a:xfrm>
              <a:off x="720050" y="4119625"/>
              <a:ext cx="855900" cy="245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13"/>
            <p:cNvSpPr/>
            <p:nvPr/>
          </p:nvSpPr>
          <p:spPr>
            <a:xfrm>
              <a:off x="1576025" y="4119625"/>
              <a:ext cx="855900" cy="245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13"/>
            <p:cNvSpPr/>
            <p:nvPr/>
          </p:nvSpPr>
          <p:spPr>
            <a:xfrm>
              <a:off x="2432000" y="4119625"/>
              <a:ext cx="855900" cy="245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13"/>
            <p:cNvSpPr/>
            <p:nvPr/>
          </p:nvSpPr>
          <p:spPr>
            <a:xfrm>
              <a:off x="3287975" y="4119625"/>
              <a:ext cx="855900" cy="245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13"/>
            <p:cNvSpPr/>
            <p:nvPr/>
          </p:nvSpPr>
          <p:spPr>
            <a:xfrm>
              <a:off x="720050" y="3874525"/>
              <a:ext cx="855900" cy="245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13"/>
            <p:cNvSpPr/>
            <p:nvPr/>
          </p:nvSpPr>
          <p:spPr>
            <a:xfrm>
              <a:off x="1576025" y="3874525"/>
              <a:ext cx="855900" cy="2451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13"/>
            <p:cNvSpPr/>
            <p:nvPr/>
          </p:nvSpPr>
          <p:spPr>
            <a:xfrm>
              <a:off x="2432000" y="3874525"/>
              <a:ext cx="855900" cy="245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3"/>
            <p:cNvSpPr/>
            <p:nvPr/>
          </p:nvSpPr>
          <p:spPr>
            <a:xfrm>
              <a:off x="3287975" y="3874525"/>
              <a:ext cx="855900" cy="245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 name="Google Shape;73;p1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2">
  <p:cSld name="TITLE_ONLY_2">
    <p:spTree>
      <p:nvGrpSpPr>
        <p:cNvPr id="1" name="Shape 74"/>
        <p:cNvGrpSpPr/>
        <p:nvPr/>
      </p:nvGrpSpPr>
      <p:grpSpPr>
        <a:xfrm>
          <a:off x="0" y="0"/>
          <a:ext cx="0" cy="0"/>
          <a:chOff x="0" y="0"/>
          <a:chExt cx="0" cy="0"/>
        </a:xfrm>
      </p:grpSpPr>
      <p:cxnSp>
        <p:nvCxnSpPr>
          <p:cNvPr id="75" name="Google Shape;75;p14"/>
          <p:cNvCxnSpPr/>
          <p:nvPr/>
        </p:nvCxnSpPr>
        <p:spPr>
          <a:xfrm>
            <a:off x="711775" y="387600"/>
            <a:ext cx="7720500" cy="0"/>
          </a:xfrm>
          <a:prstGeom prst="straightConnector1">
            <a:avLst/>
          </a:prstGeom>
          <a:noFill/>
          <a:ln w="9525" cap="flat" cmpd="sng">
            <a:solidFill>
              <a:schemeClr val="dk1"/>
            </a:solidFill>
            <a:prstDash val="solid"/>
            <a:round/>
            <a:headEnd type="none" w="med" len="med"/>
            <a:tailEnd type="none" w="med" len="med"/>
          </a:ln>
        </p:spPr>
      </p:cxnSp>
      <p:cxnSp>
        <p:nvCxnSpPr>
          <p:cNvPr id="76" name="Google Shape;76;p14"/>
          <p:cNvCxnSpPr/>
          <p:nvPr/>
        </p:nvCxnSpPr>
        <p:spPr>
          <a:xfrm>
            <a:off x="711775" y="143700"/>
            <a:ext cx="1465800" cy="0"/>
          </a:xfrm>
          <a:prstGeom prst="straightConnector1">
            <a:avLst/>
          </a:prstGeom>
          <a:noFill/>
          <a:ln w="9525" cap="flat" cmpd="sng">
            <a:solidFill>
              <a:schemeClr val="dk1"/>
            </a:solidFill>
            <a:prstDash val="solid"/>
            <a:round/>
            <a:headEnd type="none" w="med" len="med"/>
            <a:tailEnd type="none" w="med" len="med"/>
          </a:ln>
        </p:spPr>
      </p:cxnSp>
      <p:sp>
        <p:nvSpPr>
          <p:cNvPr id="77" name="Google Shape;77;p14"/>
          <p:cNvSpPr txBox="1">
            <a:spLocks noGrp="1"/>
          </p:cNvSpPr>
          <p:nvPr>
            <p:ph type="title"/>
          </p:nvPr>
        </p:nvSpPr>
        <p:spPr>
          <a:xfrm>
            <a:off x="711775" y="496066"/>
            <a:ext cx="7704000" cy="457200"/>
          </a:xfrm>
          <a:prstGeom prst="rect">
            <a:avLst/>
          </a:prstGeom>
        </p:spPr>
        <p:txBody>
          <a:bodyPr spcFirstLastPara="1" wrap="square" lIns="0" tIns="0" rIns="0" bIns="0" anchor="t" anchorCtr="0">
            <a:normAutofit/>
          </a:bodyPr>
          <a:lstStyle>
            <a:lvl1pPr lvl="0" rtl="0">
              <a:spcBef>
                <a:spcPts val="0"/>
              </a:spcBef>
              <a:spcAft>
                <a:spcPts val="0"/>
              </a:spcAft>
              <a:buSzPts val="4200"/>
              <a:buNone/>
              <a:defRPr/>
            </a:lvl1pPr>
            <a:lvl2pPr lvl="1" rtl="0">
              <a:spcBef>
                <a:spcPts val="0"/>
              </a:spcBef>
              <a:spcAft>
                <a:spcPts val="0"/>
              </a:spcAft>
              <a:buSzPts val="4200"/>
              <a:buNone/>
              <a:defRPr/>
            </a:lvl2pPr>
            <a:lvl3pPr lvl="2" rtl="0">
              <a:spcBef>
                <a:spcPts val="0"/>
              </a:spcBef>
              <a:spcAft>
                <a:spcPts val="0"/>
              </a:spcAft>
              <a:buSzPts val="4200"/>
              <a:buNone/>
              <a:defRPr/>
            </a:lvl3pPr>
            <a:lvl4pPr lvl="3" rtl="0">
              <a:spcBef>
                <a:spcPts val="0"/>
              </a:spcBef>
              <a:spcAft>
                <a:spcPts val="0"/>
              </a:spcAft>
              <a:buSzPts val="4200"/>
              <a:buNone/>
              <a:defRPr/>
            </a:lvl4pPr>
            <a:lvl5pPr lvl="4" rtl="0">
              <a:spcBef>
                <a:spcPts val="0"/>
              </a:spcBef>
              <a:spcAft>
                <a:spcPts val="0"/>
              </a:spcAft>
              <a:buSzPts val="4200"/>
              <a:buNone/>
              <a:defRPr/>
            </a:lvl5pPr>
            <a:lvl6pPr lvl="5" rtl="0">
              <a:spcBef>
                <a:spcPts val="0"/>
              </a:spcBef>
              <a:spcAft>
                <a:spcPts val="0"/>
              </a:spcAft>
              <a:buSzPts val="4200"/>
              <a:buNone/>
              <a:defRPr/>
            </a:lvl6pPr>
            <a:lvl7pPr lvl="6" rtl="0">
              <a:spcBef>
                <a:spcPts val="0"/>
              </a:spcBef>
              <a:spcAft>
                <a:spcPts val="0"/>
              </a:spcAft>
              <a:buSzPts val="4200"/>
              <a:buNone/>
              <a:defRPr/>
            </a:lvl7pPr>
            <a:lvl8pPr lvl="7" rtl="0">
              <a:spcBef>
                <a:spcPts val="0"/>
              </a:spcBef>
              <a:spcAft>
                <a:spcPts val="0"/>
              </a:spcAft>
              <a:buSzPts val="4200"/>
              <a:buNone/>
              <a:defRPr/>
            </a:lvl8pPr>
            <a:lvl9pPr lvl="8" rtl="0">
              <a:spcBef>
                <a:spcPts val="0"/>
              </a:spcBef>
              <a:spcAft>
                <a:spcPts val="0"/>
              </a:spcAft>
              <a:buSzPts val="4200"/>
              <a:buNone/>
              <a:defRPr/>
            </a:lvl9pPr>
          </a:lstStyle>
          <a:p>
            <a:endParaRPr/>
          </a:p>
        </p:txBody>
      </p:sp>
      <p:cxnSp>
        <p:nvCxnSpPr>
          <p:cNvPr id="78" name="Google Shape;78;p14"/>
          <p:cNvCxnSpPr/>
          <p:nvPr/>
        </p:nvCxnSpPr>
        <p:spPr>
          <a:xfrm>
            <a:off x="719875" y="4991625"/>
            <a:ext cx="7704000" cy="0"/>
          </a:xfrm>
          <a:prstGeom prst="straightConnector1">
            <a:avLst/>
          </a:prstGeom>
          <a:noFill/>
          <a:ln w="9525" cap="flat" cmpd="sng">
            <a:solidFill>
              <a:schemeClr val="dk1"/>
            </a:solidFill>
            <a:prstDash val="solid"/>
            <a:round/>
            <a:headEnd type="none" w="med" len="med"/>
            <a:tailEnd type="none" w="med" len="med"/>
          </a:ln>
        </p:spPr>
      </p:cxnSp>
      <p:cxnSp>
        <p:nvCxnSpPr>
          <p:cNvPr id="79" name="Google Shape;79;p14"/>
          <p:cNvCxnSpPr/>
          <p:nvPr/>
        </p:nvCxnSpPr>
        <p:spPr>
          <a:xfrm>
            <a:off x="719875" y="4747725"/>
            <a:ext cx="7704000" cy="0"/>
          </a:xfrm>
          <a:prstGeom prst="straightConnector1">
            <a:avLst/>
          </a:prstGeom>
          <a:noFill/>
          <a:ln w="9525" cap="flat" cmpd="sng">
            <a:solidFill>
              <a:schemeClr val="dk1"/>
            </a:solidFill>
            <a:prstDash val="solid"/>
            <a:round/>
            <a:headEnd type="none" w="med" len="med"/>
            <a:tailEnd type="none" w="med" len="med"/>
          </a:ln>
        </p:spPr>
      </p:cxnSp>
      <p:grpSp>
        <p:nvGrpSpPr>
          <p:cNvPr id="80" name="Google Shape;80;p14"/>
          <p:cNvGrpSpPr/>
          <p:nvPr/>
        </p:nvGrpSpPr>
        <p:grpSpPr>
          <a:xfrm>
            <a:off x="720109" y="4778227"/>
            <a:ext cx="2286088" cy="182894"/>
            <a:chOff x="720050" y="3874525"/>
            <a:chExt cx="3423825" cy="490200"/>
          </a:xfrm>
        </p:grpSpPr>
        <p:sp>
          <p:nvSpPr>
            <p:cNvPr id="81" name="Google Shape;81;p14"/>
            <p:cNvSpPr/>
            <p:nvPr/>
          </p:nvSpPr>
          <p:spPr>
            <a:xfrm>
              <a:off x="720050" y="4119625"/>
              <a:ext cx="855900" cy="245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14"/>
            <p:cNvSpPr/>
            <p:nvPr/>
          </p:nvSpPr>
          <p:spPr>
            <a:xfrm>
              <a:off x="1576025" y="4119625"/>
              <a:ext cx="855900" cy="245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14"/>
            <p:cNvSpPr/>
            <p:nvPr/>
          </p:nvSpPr>
          <p:spPr>
            <a:xfrm>
              <a:off x="2432000" y="4119625"/>
              <a:ext cx="855900" cy="245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14"/>
            <p:cNvSpPr/>
            <p:nvPr/>
          </p:nvSpPr>
          <p:spPr>
            <a:xfrm>
              <a:off x="3287975" y="4119625"/>
              <a:ext cx="855900" cy="245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4"/>
            <p:cNvSpPr/>
            <p:nvPr/>
          </p:nvSpPr>
          <p:spPr>
            <a:xfrm>
              <a:off x="720050" y="3874525"/>
              <a:ext cx="855900" cy="245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4"/>
            <p:cNvSpPr/>
            <p:nvPr/>
          </p:nvSpPr>
          <p:spPr>
            <a:xfrm>
              <a:off x="1576025" y="3874525"/>
              <a:ext cx="855900" cy="2451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4"/>
            <p:cNvSpPr/>
            <p:nvPr/>
          </p:nvSpPr>
          <p:spPr>
            <a:xfrm>
              <a:off x="2432000" y="3874525"/>
              <a:ext cx="855900" cy="245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14"/>
            <p:cNvSpPr/>
            <p:nvPr/>
          </p:nvSpPr>
          <p:spPr>
            <a:xfrm>
              <a:off x="3287975" y="3874525"/>
              <a:ext cx="855900" cy="245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 name="Google Shape;89;p1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3">
  <p:cSld name="TITLE_ONLY_3">
    <p:spTree>
      <p:nvGrpSpPr>
        <p:cNvPr id="1" name="Shape 90"/>
        <p:cNvGrpSpPr/>
        <p:nvPr/>
      </p:nvGrpSpPr>
      <p:grpSpPr>
        <a:xfrm>
          <a:off x="0" y="0"/>
          <a:ext cx="0" cy="0"/>
          <a:chOff x="0" y="0"/>
          <a:chExt cx="0" cy="0"/>
        </a:xfrm>
      </p:grpSpPr>
      <p:cxnSp>
        <p:nvCxnSpPr>
          <p:cNvPr id="91" name="Google Shape;91;p15"/>
          <p:cNvCxnSpPr/>
          <p:nvPr/>
        </p:nvCxnSpPr>
        <p:spPr>
          <a:xfrm>
            <a:off x="711775" y="387600"/>
            <a:ext cx="7720500" cy="0"/>
          </a:xfrm>
          <a:prstGeom prst="straightConnector1">
            <a:avLst/>
          </a:prstGeom>
          <a:noFill/>
          <a:ln w="9525" cap="flat" cmpd="sng">
            <a:solidFill>
              <a:schemeClr val="dk1"/>
            </a:solidFill>
            <a:prstDash val="solid"/>
            <a:round/>
            <a:headEnd type="none" w="med" len="med"/>
            <a:tailEnd type="none" w="med" len="med"/>
          </a:ln>
        </p:spPr>
      </p:cxnSp>
      <p:cxnSp>
        <p:nvCxnSpPr>
          <p:cNvPr id="92" name="Google Shape;92;p15"/>
          <p:cNvCxnSpPr/>
          <p:nvPr/>
        </p:nvCxnSpPr>
        <p:spPr>
          <a:xfrm>
            <a:off x="711775" y="143700"/>
            <a:ext cx="1465800" cy="0"/>
          </a:xfrm>
          <a:prstGeom prst="straightConnector1">
            <a:avLst/>
          </a:prstGeom>
          <a:noFill/>
          <a:ln w="9525" cap="flat" cmpd="sng">
            <a:solidFill>
              <a:schemeClr val="dk1"/>
            </a:solidFill>
            <a:prstDash val="solid"/>
            <a:round/>
            <a:headEnd type="none" w="med" len="med"/>
            <a:tailEnd type="none" w="med" len="med"/>
          </a:ln>
        </p:spPr>
      </p:cxnSp>
      <p:sp>
        <p:nvSpPr>
          <p:cNvPr id="93" name="Google Shape;93;p15"/>
          <p:cNvSpPr txBox="1">
            <a:spLocks noGrp="1"/>
          </p:cNvSpPr>
          <p:nvPr>
            <p:ph type="title"/>
          </p:nvPr>
        </p:nvSpPr>
        <p:spPr>
          <a:xfrm>
            <a:off x="711775" y="496066"/>
            <a:ext cx="7704000" cy="457200"/>
          </a:xfrm>
          <a:prstGeom prst="rect">
            <a:avLst/>
          </a:prstGeom>
        </p:spPr>
        <p:txBody>
          <a:bodyPr spcFirstLastPara="1" wrap="square" lIns="0" tIns="0" rIns="0" bIns="0" anchor="t" anchorCtr="0">
            <a:normAutofit/>
          </a:bodyPr>
          <a:lstStyle>
            <a:lvl1pPr lvl="0" rtl="0">
              <a:spcBef>
                <a:spcPts val="0"/>
              </a:spcBef>
              <a:spcAft>
                <a:spcPts val="0"/>
              </a:spcAft>
              <a:buSzPts val="4200"/>
              <a:buNone/>
              <a:defRPr/>
            </a:lvl1pPr>
            <a:lvl2pPr lvl="1" rtl="0">
              <a:spcBef>
                <a:spcPts val="0"/>
              </a:spcBef>
              <a:spcAft>
                <a:spcPts val="0"/>
              </a:spcAft>
              <a:buSzPts val="4200"/>
              <a:buNone/>
              <a:defRPr/>
            </a:lvl2pPr>
            <a:lvl3pPr lvl="2" rtl="0">
              <a:spcBef>
                <a:spcPts val="0"/>
              </a:spcBef>
              <a:spcAft>
                <a:spcPts val="0"/>
              </a:spcAft>
              <a:buSzPts val="4200"/>
              <a:buNone/>
              <a:defRPr/>
            </a:lvl3pPr>
            <a:lvl4pPr lvl="3" rtl="0">
              <a:spcBef>
                <a:spcPts val="0"/>
              </a:spcBef>
              <a:spcAft>
                <a:spcPts val="0"/>
              </a:spcAft>
              <a:buSzPts val="4200"/>
              <a:buNone/>
              <a:defRPr/>
            </a:lvl4pPr>
            <a:lvl5pPr lvl="4" rtl="0">
              <a:spcBef>
                <a:spcPts val="0"/>
              </a:spcBef>
              <a:spcAft>
                <a:spcPts val="0"/>
              </a:spcAft>
              <a:buSzPts val="4200"/>
              <a:buNone/>
              <a:defRPr/>
            </a:lvl5pPr>
            <a:lvl6pPr lvl="5" rtl="0">
              <a:spcBef>
                <a:spcPts val="0"/>
              </a:spcBef>
              <a:spcAft>
                <a:spcPts val="0"/>
              </a:spcAft>
              <a:buSzPts val="4200"/>
              <a:buNone/>
              <a:defRPr/>
            </a:lvl6pPr>
            <a:lvl7pPr lvl="6" rtl="0">
              <a:spcBef>
                <a:spcPts val="0"/>
              </a:spcBef>
              <a:spcAft>
                <a:spcPts val="0"/>
              </a:spcAft>
              <a:buSzPts val="4200"/>
              <a:buNone/>
              <a:defRPr/>
            </a:lvl7pPr>
            <a:lvl8pPr lvl="7" rtl="0">
              <a:spcBef>
                <a:spcPts val="0"/>
              </a:spcBef>
              <a:spcAft>
                <a:spcPts val="0"/>
              </a:spcAft>
              <a:buSzPts val="4200"/>
              <a:buNone/>
              <a:defRPr/>
            </a:lvl8pPr>
            <a:lvl9pPr lvl="8" rtl="0">
              <a:spcBef>
                <a:spcPts val="0"/>
              </a:spcBef>
              <a:spcAft>
                <a:spcPts val="0"/>
              </a:spcAft>
              <a:buSzPts val="4200"/>
              <a:buNone/>
              <a:defRPr/>
            </a:lvl9pPr>
          </a:lstStyle>
          <a:p>
            <a:endParaRPr/>
          </a:p>
        </p:txBody>
      </p:sp>
      <p:cxnSp>
        <p:nvCxnSpPr>
          <p:cNvPr id="94" name="Google Shape;94;p15"/>
          <p:cNvCxnSpPr/>
          <p:nvPr/>
        </p:nvCxnSpPr>
        <p:spPr>
          <a:xfrm>
            <a:off x="719875" y="4991625"/>
            <a:ext cx="7704000" cy="0"/>
          </a:xfrm>
          <a:prstGeom prst="straightConnector1">
            <a:avLst/>
          </a:prstGeom>
          <a:noFill/>
          <a:ln w="9525" cap="flat" cmpd="sng">
            <a:solidFill>
              <a:schemeClr val="dk1"/>
            </a:solidFill>
            <a:prstDash val="solid"/>
            <a:round/>
            <a:headEnd type="none" w="med" len="med"/>
            <a:tailEnd type="none" w="med" len="med"/>
          </a:ln>
        </p:spPr>
      </p:cxnSp>
      <p:cxnSp>
        <p:nvCxnSpPr>
          <p:cNvPr id="95" name="Google Shape;95;p15"/>
          <p:cNvCxnSpPr/>
          <p:nvPr/>
        </p:nvCxnSpPr>
        <p:spPr>
          <a:xfrm>
            <a:off x="719875" y="4747725"/>
            <a:ext cx="7704000" cy="0"/>
          </a:xfrm>
          <a:prstGeom prst="straightConnector1">
            <a:avLst/>
          </a:prstGeom>
          <a:noFill/>
          <a:ln w="9525" cap="flat" cmpd="sng">
            <a:solidFill>
              <a:schemeClr val="dk1"/>
            </a:solidFill>
            <a:prstDash val="solid"/>
            <a:round/>
            <a:headEnd type="none" w="med" len="med"/>
            <a:tailEnd type="none" w="med" len="med"/>
          </a:ln>
        </p:spPr>
      </p:cxnSp>
      <p:grpSp>
        <p:nvGrpSpPr>
          <p:cNvPr id="96" name="Google Shape;96;p15"/>
          <p:cNvGrpSpPr/>
          <p:nvPr/>
        </p:nvGrpSpPr>
        <p:grpSpPr>
          <a:xfrm>
            <a:off x="720109" y="4778227"/>
            <a:ext cx="2286088" cy="182894"/>
            <a:chOff x="720050" y="3874525"/>
            <a:chExt cx="3423825" cy="490200"/>
          </a:xfrm>
        </p:grpSpPr>
        <p:sp>
          <p:nvSpPr>
            <p:cNvPr id="97" name="Google Shape;97;p15"/>
            <p:cNvSpPr/>
            <p:nvPr/>
          </p:nvSpPr>
          <p:spPr>
            <a:xfrm>
              <a:off x="720050" y="4119625"/>
              <a:ext cx="855900" cy="245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5"/>
            <p:cNvSpPr/>
            <p:nvPr/>
          </p:nvSpPr>
          <p:spPr>
            <a:xfrm>
              <a:off x="1576025" y="4119625"/>
              <a:ext cx="855900" cy="245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5"/>
            <p:cNvSpPr/>
            <p:nvPr/>
          </p:nvSpPr>
          <p:spPr>
            <a:xfrm>
              <a:off x="2432000" y="4119625"/>
              <a:ext cx="855900" cy="245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5"/>
            <p:cNvSpPr/>
            <p:nvPr/>
          </p:nvSpPr>
          <p:spPr>
            <a:xfrm>
              <a:off x="3287975" y="4119625"/>
              <a:ext cx="855900" cy="245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5"/>
            <p:cNvSpPr/>
            <p:nvPr/>
          </p:nvSpPr>
          <p:spPr>
            <a:xfrm>
              <a:off x="720050" y="3874525"/>
              <a:ext cx="855900" cy="245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5"/>
            <p:cNvSpPr/>
            <p:nvPr/>
          </p:nvSpPr>
          <p:spPr>
            <a:xfrm>
              <a:off x="1576025" y="3874525"/>
              <a:ext cx="855900" cy="2451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5"/>
            <p:cNvSpPr/>
            <p:nvPr/>
          </p:nvSpPr>
          <p:spPr>
            <a:xfrm>
              <a:off x="2432000" y="3874525"/>
              <a:ext cx="855900" cy="245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5"/>
            <p:cNvSpPr/>
            <p:nvPr/>
          </p:nvSpPr>
          <p:spPr>
            <a:xfrm>
              <a:off x="3287975" y="3874525"/>
              <a:ext cx="855900" cy="245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5" name="Google Shape;105;p1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4">
  <p:cSld name="TITLE_ONLY_4">
    <p:spTree>
      <p:nvGrpSpPr>
        <p:cNvPr id="1" name="Shape 106"/>
        <p:cNvGrpSpPr/>
        <p:nvPr/>
      </p:nvGrpSpPr>
      <p:grpSpPr>
        <a:xfrm>
          <a:off x="0" y="0"/>
          <a:ext cx="0" cy="0"/>
          <a:chOff x="0" y="0"/>
          <a:chExt cx="0" cy="0"/>
        </a:xfrm>
      </p:grpSpPr>
      <p:cxnSp>
        <p:nvCxnSpPr>
          <p:cNvPr id="107" name="Google Shape;107;p16"/>
          <p:cNvCxnSpPr/>
          <p:nvPr/>
        </p:nvCxnSpPr>
        <p:spPr>
          <a:xfrm>
            <a:off x="711775" y="387600"/>
            <a:ext cx="7720500" cy="0"/>
          </a:xfrm>
          <a:prstGeom prst="straightConnector1">
            <a:avLst/>
          </a:prstGeom>
          <a:noFill/>
          <a:ln w="9525" cap="flat" cmpd="sng">
            <a:solidFill>
              <a:schemeClr val="dk1"/>
            </a:solidFill>
            <a:prstDash val="solid"/>
            <a:round/>
            <a:headEnd type="none" w="med" len="med"/>
            <a:tailEnd type="none" w="med" len="med"/>
          </a:ln>
        </p:spPr>
      </p:cxnSp>
      <p:cxnSp>
        <p:nvCxnSpPr>
          <p:cNvPr id="108" name="Google Shape;108;p16"/>
          <p:cNvCxnSpPr/>
          <p:nvPr/>
        </p:nvCxnSpPr>
        <p:spPr>
          <a:xfrm>
            <a:off x="711775" y="143700"/>
            <a:ext cx="1465800" cy="0"/>
          </a:xfrm>
          <a:prstGeom prst="straightConnector1">
            <a:avLst/>
          </a:prstGeom>
          <a:noFill/>
          <a:ln w="9525" cap="flat" cmpd="sng">
            <a:solidFill>
              <a:schemeClr val="dk1"/>
            </a:solidFill>
            <a:prstDash val="solid"/>
            <a:round/>
            <a:headEnd type="none" w="med" len="med"/>
            <a:tailEnd type="none" w="med" len="med"/>
          </a:ln>
        </p:spPr>
      </p:cxnSp>
      <p:sp>
        <p:nvSpPr>
          <p:cNvPr id="109" name="Google Shape;109;p16"/>
          <p:cNvSpPr txBox="1">
            <a:spLocks noGrp="1"/>
          </p:cNvSpPr>
          <p:nvPr>
            <p:ph type="title"/>
          </p:nvPr>
        </p:nvSpPr>
        <p:spPr>
          <a:xfrm>
            <a:off x="711775" y="496066"/>
            <a:ext cx="7704000" cy="457200"/>
          </a:xfrm>
          <a:prstGeom prst="rect">
            <a:avLst/>
          </a:prstGeom>
        </p:spPr>
        <p:txBody>
          <a:bodyPr spcFirstLastPara="1" wrap="square" lIns="0" tIns="0" rIns="0" bIns="0" anchor="t" anchorCtr="0">
            <a:normAutofit/>
          </a:bodyPr>
          <a:lstStyle>
            <a:lvl1pPr lvl="0" rtl="0">
              <a:spcBef>
                <a:spcPts val="0"/>
              </a:spcBef>
              <a:spcAft>
                <a:spcPts val="0"/>
              </a:spcAft>
              <a:buSzPts val="4200"/>
              <a:buNone/>
              <a:defRPr/>
            </a:lvl1pPr>
            <a:lvl2pPr lvl="1" rtl="0">
              <a:spcBef>
                <a:spcPts val="0"/>
              </a:spcBef>
              <a:spcAft>
                <a:spcPts val="0"/>
              </a:spcAft>
              <a:buSzPts val="4200"/>
              <a:buNone/>
              <a:defRPr/>
            </a:lvl2pPr>
            <a:lvl3pPr lvl="2" rtl="0">
              <a:spcBef>
                <a:spcPts val="0"/>
              </a:spcBef>
              <a:spcAft>
                <a:spcPts val="0"/>
              </a:spcAft>
              <a:buSzPts val="4200"/>
              <a:buNone/>
              <a:defRPr/>
            </a:lvl3pPr>
            <a:lvl4pPr lvl="3" rtl="0">
              <a:spcBef>
                <a:spcPts val="0"/>
              </a:spcBef>
              <a:spcAft>
                <a:spcPts val="0"/>
              </a:spcAft>
              <a:buSzPts val="4200"/>
              <a:buNone/>
              <a:defRPr/>
            </a:lvl4pPr>
            <a:lvl5pPr lvl="4" rtl="0">
              <a:spcBef>
                <a:spcPts val="0"/>
              </a:spcBef>
              <a:spcAft>
                <a:spcPts val="0"/>
              </a:spcAft>
              <a:buSzPts val="4200"/>
              <a:buNone/>
              <a:defRPr/>
            </a:lvl5pPr>
            <a:lvl6pPr lvl="5" rtl="0">
              <a:spcBef>
                <a:spcPts val="0"/>
              </a:spcBef>
              <a:spcAft>
                <a:spcPts val="0"/>
              </a:spcAft>
              <a:buSzPts val="4200"/>
              <a:buNone/>
              <a:defRPr/>
            </a:lvl6pPr>
            <a:lvl7pPr lvl="6" rtl="0">
              <a:spcBef>
                <a:spcPts val="0"/>
              </a:spcBef>
              <a:spcAft>
                <a:spcPts val="0"/>
              </a:spcAft>
              <a:buSzPts val="4200"/>
              <a:buNone/>
              <a:defRPr/>
            </a:lvl7pPr>
            <a:lvl8pPr lvl="7" rtl="0">
              <a:spcBef>
                <a:spcPts val="0"/>
              </a:spcBef>
              <a:spcAft>
                <a:spcPts val="0"/>
              </a:spcAft>
              <a:buSzPts val="4200"/>
              <a:buNone/>
              <a:defRPr/>
            </a:lvl8pPr>
            <a:lvl9pPr lvl="8" rtl="0">
              <a:spcBef>
                <a:spcPts val="0"/>
              </a:spcBef>
              <a:spcAft>
                <a:spcPts val="0"/>
              </a:spcAft>
              <a:buSzPts val="4200"/>
              <a:buNone/>
              <a:defRPr/>
            </a:lvl9pPr>
          </a:lstStyle>
          <a:p>
            <a:endParaRPr/>
          </a:p>
        </p:txBody>
      </p:sp>
      <p:cxnSp>
        <p:nvCxnSpPr>
          <p:cNvPr id="110" name="Google Shape;110;p16"/>
          <p:cNvCxnSpPr/>
          <p:nvPr/>
        </p:nvCxnSpPr>
        <p:spPr>
          <a:xfrm>
            <a:off x="719875" y="4991625"/>
            <a:ext cx="7704000" cy="0"/>
          </a:xfrm>
          <a:prstGeom prst="straightConnector1">
            <a:avLst/>
          </a:prstGeom>
          <a:noFill/>
          <a:ln w="9525" cap="flat" cmpd="sng">
            <a:solidFill>
              <a:schemeClr val="dk1"/>
            </a:solidFill>
            <a:prstDash val="solid"/>
            <a:round/>
            <a:headEnd type="none" w="med" len="med"/>
            <a:tailEnd type="none" w="med" len="med"/>
          </a:ln>
        </p:spPr>
      </p:cxnSp>
      <p:cxnSp>
        <p:nvCxnSpPr>
          <p:cNvPr id="111" name="Google Shape;111;p16"/>
          <p:cNvCxnSpPr/>
          <p:nvPr/>
        </p:nvCxnSpPr>
        <p:spPr>
          <a:xfrm>
            <a:off x="719875" y="4747725"/>
            <a:ext cx="7704000" cy="0"/>
          </a:xfrm>
          <a:prstGeom prst="straightConnector1">
            <a:avLst/>
          </a:prstGeom>
          <a:noFill/>
          <a:ln w="9525" cap="flat" cmpd="sng">
            <a:solidFill>
              <a:schemeClr val="dk1"/>
            </a:solidFill>
            <a:prstDash val="solid"/>
            <a:round/>
            <a:headEnd type="none" w="med" len="med"/>
            <a:tailEnd type="none" w="med" len="med"/>
          </a:ln>
        </p:spPr>
      </p:cxnSp>
      <p:grpSp>
        <p:nvGrpSpPr>
          <p:cNvPr id="112" name="Google Shape;112;p16"/>
          <p:cNvGrpSpPr/>
          <p:nvPr/>
        </p:nvGrpSpPr>
        <p:grpSpPr>
          <a:xfrm>
            <a:off x="720109" y="4778227"/>
            <a:ext cx="2286088" cy="182894"/>
            <a:chOff x="720050" y="3874525"/>
            <a:chExt cx="3423825" cy="490200"/>
          </a:xfrm>
        </p:grpSpPr>
        <p:sp>
          <p:nvSpPr>
            <p:cNvPr id="113" name="Google Shape;113;p16"/>
            <p:cNvSpPr/>
            <p:nvPr/>
          </p:nvSpPr>
          <p:spPr>
            <a:xfrm>
              <a:off x="720050" y="4119625"/>
              <a:ext cx="855900" cy="245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6"/>
            <p:cNvSpPr/>
            <p:nvPr/>
          </p:nvSpPr>
          <p:spPr>
            <a:xfrm>
              <a:off x="1576025" y="4119625"/>
              <a:ext cx="855900" cy="245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6"/>
            <p:cNvSpPr/>
            <p:nvPr/>
          </p:nvSpPr>
          <p:spPr>
            <a:xfrm>
              <a:off x="2432000" y="4119625"/>
              <a:ext cx="855900" cy="245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6"/>
            <p:cNvSpPr/>
            <p:nvPr/>
          </p:nvSpPr>
          <p:spPr>
            <a:xfrm>
              <a:off x="3287975" y="4119625"/>
              <a:ext cx="855900" cy="245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6"/>
            <p:cNvSpPr/>
            <p:nvPr/>
          </p:nvSpPr>
          <p:spPr>
            <a:xfrm>
              <a:off x="720050" y="3874525"/>
              <a:ext cx="855900" cy="245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6"/>
            <p:cNvSpPr/>
            <p:nvPr/>
          </p:nvSpPr>
          <p:spPr>
            <a:xfrm>
              <a:off x="1576025" y="3874525"/>
              <a:ext cx="855900" cy="2451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6"/>
            <p:cNvSpPr/>
            <p:nvPr/>
          </p:nvSpPr>
          <p:spPr>
            <a:xfrm>
              <a:off x="2432000" y="3874525"/>
              <a:ext cx="855900" cy="245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6"/>
            <p:cNvSpPr/>
            <p:nvPr/>
          </p:nvSpPr>
          <p:spPr>
            <a:xfrm>
              <a:off x="3287975" y="3874525"/>
              <a:ext cx="855900" cy="245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1" name="Google Shape;121;p1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
        <p:cNvGrpSpPr/>
        <p:nvPr/>
      </p:nvGrpSpPr>
      <p:grpSpPr>
        <a:xfrm>
          <a:off x="0" y="0"/>
          <a:ext cx="0" cy="0"/>
          <a:chOff x="0" y="0"/>
          <a:chExt cx="0" cy="0"/>
        </a:xfrm>
      </p:grpSpPr>
      <p:sp>
        <p:nvSpPr>
          <p:cNvPr id="16" name="Google Shape;16;p3"/>
          <p:cNvSpPr/>
          <p:nvPr/>
        </p:nvSpPr>
        <p:spPr>
          <a:xfrm flipH="1">
            <a:off x="7595938" y="460225"/>
            <a:ext cx="1081625" cy="1124950"/>
          </a:xfrm>
          <a:custGeom>
            <a:avLst/>
            <a:gdLst/>
            <a:ahLst/>
            <a:cxnLst/>
            <a:rect l="l" t="t" r="r" b="b"/>
            <a:pathLst>
              <a:path w="43265" h="44998" extrusionOk="0">
                <a:moveTo>
                  <a:pt x="0" y="44998"/>
                </a:moveTo>
                <a:lnTo>
                  <a:pt x="0" y="0"/>
                </a:lnTo>
                <a:lnTo>
                  <a:pt x="43265" y="0"/>
                </a:lnTo>
              </a:path>
            </a:pathLst>
          </a:custGeom>
          <a:noFill/>
          <a:ln w="28575" cap="flat" cmpd="sng">
            <a:solidFill>
              <a:schemeClr val="lt2"/>
            </a:solidFill>
            <a:prstDash val="solid"/>
            <a:miter lim="8000"/>
            <a:headEnd type="none" w="sm" len="sm"/>
            <a:tailEnd type="none" w="sm" len="sm"/>
          </a:ln>
        </p:spPr>
      </p:sp>
      <p:sp>
        <p:nvSpPr>
          <p:cNvPr id="17" name="Google Shape;17;p3"/>
          <p:cNvSpPr/>
          <p:nvPr/>
        </p:nvSpPr>
        <p:spPr>
          <a:xfrm rot="10800000" flipH="1">
            <a:off x="466425" y="3558325"/>
            <a:ext cx="1081625" cy="1124950"/>
          </a:xfrm>
          <a:custGeom>
            <a:avLst/>
            <a:gdLst/>
            <a:ahLst/>
            <a:cxnLst/>
            <a:rect l="l" t="t" r="r" b="b"/>
            <a:pathLst>
              <a:path w="43265" h="44998" extrusionOk="0">
                <a:moveTo>
                  <a:pt x="0" y="44998"/>
                </a:moveTo>
                <a:lnTo>
                  <a:pt x="0" y="0"/>
                </a:lnTo>
                <a:lnTo>
                  <a:pt x="43265" y="0"/>
                </a:lnTo>
              </a:path>
            </a:pathLst>
          </a:custGeom>
          <a:noFill/>
          <a:ln w="28575" cap="flat" cmpd="sng">
            <a:solidFill>
              <a:schemeClr val="lt2"/>
            </a:solidFill>
            <a:prstDash val="solid"/>
            <a:miter lim="8000"/>
            <a:headEnd type="none" w="sm" len="sm"/>
            <a:tailEnd type="none" w="sm" len="sm"/>
          </a:ln>
        </p:spPr>
      </p:sp>
      <p:sp>
        <p:nvSpPr>
          <p:cNvPr id="18" name="Google Shape;18;p3"/>
          <p:cNvSpPr txBox="1">
            <a:spLocks noGrp="1"/>
          </p:cNvSpPr>
          <p:nvPr>
            <p:ph type="title"/>
          </p:nvPr>
        </p:nvSpPr>
        <p:spPr>
          <a:xfrm>
            <a:off x="773700" y="1806450"/>
            <a:ext cx="7596600" cy="15306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4200"/>
              <a:buNone/>
              <a:defRPr/>
            </a:lvl1pPr>
            <a:lvl2pPr lvl="1" algn="ctr" rtl="0">
              <a:spcBef>
                <a:spcPts val="0"/>
              </a:spcBef>
              <a:spcAft>
                <a:spcPts val="0"/>
              </a:spcAft>
              <a:buSzPts val="4200"/>
              <a:buNone/>
              <a:defRPr/>
            </a:lvl2pPr>
            <a:lvl3pPr lvl="2" algn="ctr" rtl="0">
              <a:spcBef>
                <a:spcPts val="0"/>
              </a:spcBef>
              <a:spcAft>
                <a:spcPts val="0"/>
              </a:spcAft>
              <a:buSzPts val="4200"/>
              <a:buNone/>
              <a:defRPr/>
            </a:lvl3pPr>
            <a:lvl4pPr lvl="3" algn="ctr" rtl="0">
              <a:spcBef>
                <a:spcPts val="0"/>
              </a:spcBef>
              <a:spcAft>
                <a:spcPts val="0"/>
              </a:spcAft>
              <a:buSzPts val="4200"/>
              <a:buNone/>
              <a:defRPr/>
            </a:lvl4pPr>
            <a:lvl5pPr lvl="4" algn="ctr" rtl="0">
              <a:spcBef>
                <a:spcPts val="0"/>
              </a:spcBef>
              <a:spcAft>
                <a:spcPts val="0"/>
              </a:spcAft>
              <a:buSzPts val="4200"/>
              <a:buNone/>
              <a:defRPr/>
            </a:lvl5pPr>
            <a:lvl6pPr lvl="5" algn="ctr" rtl="0">
              <a:spcBef>
                <a:spcPts val="0"/>
              </a:spcBef>
              <a:spcAft>
                <a:spcPts val="0"/>
              </a:spcAft>
              <a:buSzPts val="4200"/>
              <a:buNone/>
              <a:defRPr/>
            </a:lvl6pPr>
            <a:lvl7pPr lvl="6" algn="ctr" rtl="0">
              <a:spcBef>
                <a:spcPts val="0"/>
              </a:spcBef>
              <a:spcAft>
                <a:spcPts val="0"/>
              </a:spcAft>
              <a:buSzPts val="4200"/>
              <a:buNone/>
              <a:defRPr/>
            </a:lvl7pPr>
            <a:lvl8pPr lvl="7" algn="ctr" rtl="0">
              <a:spcBef>
                <a:spcPts val="0"/>
              </a:spcBef>
              <a:spcAft>
                <a:spcPts val="0"/>
              </a:spcAft>
              <a:buSzPts val="4200"/>
              <a:buNone/>
              <a:defRPr/>
            </a:lvl8pPr>
            <a:lvl9pPr lvl="8" algn="ctr" rtl="0">
              <a:spcBef>
                <a:spcPts val="0"/>
              </a:spcBef>
              <a:spcAft>
                <a:spcPts val="0"/>
              </a:spcAft>
              <a:buSzPts val="4200"/>
              <a:buNone/>
              <a:defRPr/>
            </a:lvl9pPr>
          </a:lstStyle>
          <a:p>
            <a:endParaRPr/>
          </a:p>
        </p:txBody>
      </p:sp>
      <p:sp>
        <p:nvSpPr>
          <p:cNvPr id="19" name="Google Shape;19;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0"/>
        <p:cNvGrpSpPr/>
        <p:nvPr/>
      </p:nvGrpSpPr>
      <p:grpSpPr>
        <a:xfrm>
          <a:off x="0" y="0"/>
          <a:ext cx="0" cy="0"/>
          <a:chOff x="0" y="0"/>
          <a:chExt cx="0" cy="0"/>
        </a:xfrm>
      </p:grpSpPr>
      <p:sp>
        <p:nvSpPr>
          <p:cNvPr id="21" name="Google Shape;21;p4"/>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4"/>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rmAutofit/>
          </a:bodyPr>
          <a:lstStyle>
            <a:lvl1pPr lvl="0" rtl="0">
              <a:spcBef>
                <a:spcPts val="0"/>
              </a:spcBef>
              <a:spcAft>
                <a:spcPts val="0"/>
              </a:spcAft>
              <a:buSzPts val="4200"/>
              <a:buNone/>
              <a:defRPr/>
            </a:lvl1pPr>
            <a:lvl2pPr lvl="1" rtl="0">
              <a:spcBef>
                <a:spcPts val="0"/>
              </a:spcBef>
              <a:spcAft>
                <a:spcPts val="0"/>
              </a:spcAft>
              <a:buSzPts val="4200"/>
              <a:buNone/>
              <a:defRPr/>
            </a:lvl2pPr>
            <a:lvl3pPr lvl="2" rtl="0">
              <a:spcBef>
                <a:spcPts val="0"/>
              </a:spcBef>
              <a:spcAft>
                <a:spcPts val="0"/>
              </a:spcAft>
              <a:buSzPts val="4200"/>
              <a:buNone/>
              <a:defRPr/>
            </a:lvl3pPr>
            <a:lvl4pPr lvl="3" rtl="0">
              <a:spcBef>
                <a:spcPts val="0"/>
              </a:spcBef>
              <a:spcAft>
                <a:spcPts val="0"/>
              </a:spcAft>
              <a:buSzPts val="4200"/>
              <a:buNone/>
              <a:defRPr/>
            </a:lvl4pPr>
            <a:lvl5pPr lvl="4" rtl="0">
              <a:spcBef>
                <a:spcPts val="0"/>
              </a:spcBef>
              <a:spcAft>
                <a:spcPts val="0"/>
              </a:spcAft>
              <a:buSzPts val="4200"/>
              <a:buNone/>
              <a:defRPr/>
            </a:lvl5pPr>
            <a:lvl6pPr lvl="5" rtl="0">
              <a:spcBef>
                <a:spcPts val="0"/>
              </a:spcBef>
              <a:spcAft>
                <a:spcPts val="0"/>
              </a:spcAft>
              <a:buSzPts val="4200"/>
              <a:buNone/>
              <a:defRPr/>
            </a:lvl6pPr>
            <a:lvl7pPr lvl="6" rtl="0">
              <a:spcBef>
                <a:spcPts val="0"/>
              </a:spcBef>
              <a:spcAft>
                <a:spcPts val="0"/>
              </a:spcAft>
              <a:buSzPts val="4200"/>
              <a:buNone/>
              <a:defRPr/>
            </a:lvl7pPr>
            <a:lvl8pPr lvl="7" rtl="0">
              <a:spcBef>
                <a:spcPts val="0"/>
              </a:spcBef>
              <a:spcAft>
                <a:spcPts val="0"/>
              </a:spcAft>
              <a:buSzPts val="4200"/>
              <a:buNone/>
              <a:defRPr/>
            </a:lvl8pPr>
            <a:lvl9pPr lvl="8" rtl="0">
              <a:spcBef>
                <a:spcPts val="0"/>
              </a:spcBef>
              <a:spcAft>
                <a:spcPts val="0"/>
              </a:spcAft>
              <a:buSzPts val="4200"/>
              <a:buNone/>
              <a:defRPr/>
            </a:lvl9pPr>
          </a:lstStyle>
          <a:p>
            <a:endParaRPr/>
          </a:p>
        </p:txBody>
      </p:sp>
      <p:sp>
        <p:nvSpPr>
          <p:cNvPr id="23" name="Google Shape;23;p4"/>
          <p:cNvSpPr txBox="1">
            <a:spLocks noGrp="1"/>
          </p:cNvSpPr>
          <p:nvPr>
            <p:ph type="body" idx="1"/>
          </p:nvPr>
        </p:nvSpPr>
        <p:spPr>
          <a:xfrm>
            <a:off x="311700" y="1225225"/>
            <a:ext cx="8520600" cy="33540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24" name="Google Shape;24;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5"/>
        <p:cNvGrpSpPr/>
        <p:nvPr/>
      </p:nvGrpSpPr>
      <p:grpSpPr>
        <a:xfrm>
          <a:off x="0" y="0"/>
          <a:ext cx="0" cy="0"/>
          <a:chOff x="0" y="0"/>
          <a:chExt cx="0" cy="0"/>
        </a:xfrm>
      </p:grpSpPr>
      <p:sp>
        <p:nvSpPr>
          <p:cNvPr id="26" name="Google Shape;26;p5"/>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rmAutofit/>
          </a:bodyPr>
          <a:lstStyle>
            <a:lvl1pPr lvl="0" rtl="0">
              <a:spcBef>
                <a:spcPts val="0"/>
              </a:spcBef>
              <a:spcAft>
                <a:spcPts val="0"/>
              </a:spcAft>
              <a:buSzPts val="4200"/>
              <a:buNone/>
              <a:defRPr/>
            </a:lvl1pPr>
            <a:lvl2pPr lvl="1" rtl="0">
              <a:spcBef>
                <a:spcPts val="0"/>
              </a:spcBef>
              <a:spcAft>
                <a:spcPts val="0"/>
              </a:spcAft>
              <a:buSzPts val="4200"/>
              <a:buNone/>
              <a:defRPr/>
            </a:lvl2pPr>
            <a:lvl3pPr lvl="2" rtl="0">
              <a:spcBef>
                <a:spcPts val="0"/>
              </a:spcBef>
              <a:spcAft>
                <a:spcPts val="0"/>
              </a:spcAft>
              <a:buSzPts val="4200"/>
              <a:buNone/>
              <a:defRPr/>
            </a:lvl3pPr>
            <a:lvl4pPr lvl="3" rtl="0">
              <a:spcBef>
                <a:spcPts val="0"/>
              </a:spcBef>
              <a:spcAft>
                <a:spcPts val="0"/>
              </a:spcAft>
              <a:buSzPts val="4200"/>
              <a:buNone/>
              <a:defRPr/>
            </a:lvl4pPr>
            <a:lvl5pPr lvl="4" rtl="0">
              <a:spcBef>
                <a:spcPts val="0"/>
              </a:spcBef>
              <a:spcAft>
                <a:spcPts val="0"/>
              </a:spcAft>
              <a:buSzPts val="4200"/>
              <a:buNone/>
              <a:defRPr/>
            </a:lvl5pPr>
            <a:lvl6pPr lvl="5" rtl="0">
              <a:spcBef>
                <a:spcPts val="0"/>
              </a:spcBef>
              <a:spcAft>
                <a:spcPts val="0"/>
              </a:spcAft>
              <a:buSzPts val="4200"/>
              <a:buNone/>
              <a:defRPr/>
            </a:lvl6pPr>
            <a:lvl7pPr lvl="6" rtl="0">
              <a:spcBef>
                <a:spcPts val="0"/>
              </a:spcBef>
              <a:spcAft>
                <a:spcPts val="0"/>
              </a:spcAft>
              <a:buSzPts val="4200"/>
              <a:buNone/>
              <a:defRPr/>
            </a:lvl7pPr>
            <a:lvl8pPr lvl="7" rtl="0">
              <a:spcBef>
                <a:spcPts val="0"/>
              </a:spcBef>
              <a:spcAft>
                <a:spcPts val="0"/>
              </a:spcAft>
              <a:buSzPts val="4200"/>
              <a:buNone/>
              <a:defRPr/>
            </a:lvl8pPr>
            <a:lvl9pPr lvl="8" rtl="0">
              <a:spcBef>
                <a:spcPts val="0"/>
              </a:spcBef>
              <a:spcAft>
                <a:spcPts val="0"/>
              </a:spcAft>
              <a:buSzPts val="4200"/>
              <a:buNone/>
              <a:defRPr/>
            </a:lvl9pPr>
          </a:lstStyle>
          <a:p>
            <a:endParaRPr/>
          </a:p>
        </p:txBody>
      </p:sp>
      <p:sp>
        <p:nvSpPr>
          <p:cNvPr id="27" name="Google Shape;27;p5"/>
          <p:cNvSpPr txBox="1">
            <a:spLocks noGrp="1"/>
          </p:cNvSpPr>
          <p:nvPr>
            <p:ph type="body" idx="1"/>
          </p:nvPr>
        </p:nvSpPr>
        <p:spPr>
          <a:xfrm>
            <a:off x="311700" y="1225225"/>
            <a:ext cx="3999900" cy="33540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28" name="Google Shape;28;p5"/>
          <p:cNvSpPr txBox="1">
            <a:spLocks noGrp="1"/>
          </p:cNvSpPr>
          <p:nvPr>
            <p:ph type="body" idx="2"/>
          </p:nvPr>
        </p:nvSpPr>
        <p:spPr>
          <a:xfrm>
            <a:off x="4832400" y="1225225"/>
            <a:ext cx="3999900" cy="33540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29" name="Google Shape;29;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0"/>
        <p:cNvGrpSpPr/>
        <p:nvPr/>
      </p:nvGrpSpPr>
      <p:grpSpPr>
        <a:xfrm>
          <a:off x="0" y="0"/>
          <a:ext cx="0" cy="0"/>
          <a:chOff x="0" y="0"/>
          <a:chExt cx="0" cy="0"/>
        </a:xfrm>
      </p:grpSpPr>
      <p:sp>
        <p:nvSpPr>
          <p:cNvPr id="31" name="Google Shape;31;p6"/>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rmAutofit/>
          </a:bodyPr>
          <a:lstStyle>
            <a:lvl1pPr lvl="0" rtl="0">
              <a:spcBef>
                <a:spcPts val="0"/>
              </a:spcBef>
              <a:spcAft>
                <a:spcPts val="0"/>
              </a:spcAft>
              <a:buSzPts val="4200"/>
              <a:buNone/>
              <a:defRPr/>
            </a:lvl1pPr>
            <a:lvl2pPr lvl="1" rtl="0">
              <a:spcBef>
                <a:spcPts val="0"/>
              </a:spcBef>
              <a:spcAft>
                <a:spcPts val="0"/>
              </a:spcAft>
              <a:buSzPts val="4200"/>
              <a:buNone/>
              <a:defRPr/>
            </a:lvl2pPr>
            <a:lvl3pPr lvl="2" rtl="0">
              <a:spcBef>
                <a:spcPts val="0"/>
              </a:spcBef>
              <a:spcAft>
                <a:spcPts val="0"/>
              </a:spcAft>
              <a:buSzPts val="4200"/>
              <a:buNone/>
              <a:defRPr/>
            </a:lvl3pPr>
            <a:lvl4pPr lvl="3" rtl="0">
              <a:spcBef>
                <a:spcPts val="0"/>
              </a:spcBef>
              <a:spcAft>
                <a:spcPts val="0"/>
              </a:spcAft>
              <a:buSzPts val="4200"/>
              <a:buNone/>
              <a:defRPr/>
            </a:lvl4pPr>
            <a:lvl5pPr lvl="4" rtl="0">
              <a:spcBef>
                <a:spcPts val="0"/>
              </a:spcBef>
              <a:spcAft>
                <a:spcPts val="0"/>
              </a:spcAft>
              <a:buSzPts val="4200"/>
              <a:buNone/>
              <a:defRPr/>
            </a:lvl5pPr>
            <a:lvl6pPr lvl="5" rtl="0">
              <a:spcBef>
                <a:spcPts val="0"/>
              </a:spcBef>
              <a:spcAft>
                <a:spcPts val="0"/>
              </a:spcAft>
              <a:buSzPts val="4200"/>
              <a:buNone/>
              <a:defRPr/>
            </a:lvl6pPr>
            <a:lvl7pPr lvl="6" rtl="0">
              <a:spcBef>
                <a:spcPts val="0"/>
              </a:spcBef>
              <a:spcAft>
                <a:spcPts val="0"/>
              </a:spcAft>
              <a:buSzPts val="4200"/>
              <a:buNone/>
              <a:defRPr/>
            </a:lvl7pPr>
            <a:lvl8pPr lvl="7" rtl="0">
              <a:spcBef>
                <a:spcPts val="0"/>
              </a:spcBef>
              <a:spcAft>
                <a:spcPts val="0"/>
              </a:spcAft>
              <a:buSzPts val="4200"/>
              <a:buNone/>
              <a:defRPr/>
            </a:lvl8pPr>
            <a:lvl9pPr lvl="8" rtl="0">
              <a:spcBef>
                <a:spcPts val="0"/>
              </a:spcBef>
              <a:spcAft>
                <a:spcPts val="0"/>
              </a:spcAft>
              <a:buSzPts val="4200"/>
              <a:buNone/>
              <a:defRPr/>
            </a:lvl9pPr>
          </a:lstStyle>
          <a:p>
            <a:endParaRPr/>
          </a:p>
        </p:txBody>
      </p:sp>
      <p:sp>
        <p:nvSpPr>
          <p:cNvPr id="32" name="Google Shape;32;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3"/>
        <p:cNvGrpSpPr/>
        <p:nvPr/>
      </p:nvGrpSpPr>
      <p:grpSpPr>
        <a:xfrm>
          <a:off x="0" y="0"/>
          <a:ext cx="0" cy="0"/>
          <a:chOff x="0" y="0"/>
          <a:chExt cx="0" cy="0"/>
        </a:xfrm>
      </p:grpSpPr>
      <p:sp>
        <p:nvSpPr>
          <p:cNvPr id="34" name="Google Shape;34;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35" name="Google Shape;35;p7"/>
          <p:cNvSpPr txBox="1">
            <a:spLocks noGrp="1"/>
          </p:cNvSpPr>
          <p:nvPr>
            <p:ph type="body" idx="1"/>
          </p:nvPr>
        </p:nvSpPr>
        <p:spPr>
          <a:xfrm>
            <a:off x="311700" y="1399400"/>
            <a:ext cx="2808000" cy="2784900"/>
          </a:xfrm>
          <a:prstGeom prst="rect">
            <a:avLst/>
          </a:prstGeom>
        </p:spPr>
        <p:txBody>
          <a:bodyPr spcFirstLastPara="1" wrap="square" lIns="91425"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36" name="Google Shape;36;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7"/>
        <p:cNvGrpSpPr/>
        <p:nvPr/>
      </p:nvGrpSpPr>
      <p:grpSpPr>
        <a:xfrm>
          <a:off x="0" y="0"/>
          <a:ext cx="0" cy="0"/>
          <a:chOff x="0" y="0"/>
          <a:chExt cx="0" cy="0"/>
        </a:xfrm>
      </p:grpSpPr>
      <p:sp>
        <p:nvSpPr>
          <p:cNvPr id="38" name="Google Shape;38;p8"/>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8"/>
          <p:cNvSpPr txBox="1">
            <a:spLocks noGrp="1"/>
          </p:cNvSpPr>
          <p:nvPr>
            <p:ph type="title"/>
          </p:nvPr>
        </p:nvSpPr>
        <p:spPr>
          <a:xfrm>
            <a:off x="490250" y="450150"/>
            <a:ext cx="5878800" cy="4090800"/>
          </a:xfrm>
          <a:prstGeom prst="rect">
            <a:avLst/>
          </a:prstGeom>
        </p:spPr>
        <p:txBody>
          <a:bodyPr spcFirstLastPara="1" wrap="square" lIns="91425" tIns="91425" rIns="91425" bIns="91425" anchor="ctr" anchorCtr="0">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40" name="Google Shape;40;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1"/>
        <p:cNvGrpSpPr/>
        <p:nvPr/>
      </p:nvGrpSpPr>
      <p:grpSpPr>
        <a:xfrm>
          <a:off x="0" y="0"/>
          <a:ext cx="0" cy="0"/>
          <a:chOff x="0" y="0"/>
          <a:chExt cx="0" cy="0"/>
        </a:xfrm>
      </p:grpSpPr>
      <p:sp>
        <p:nvSpPr>
          <p:cNvPr id="42" name="Google Shape;42;p9"/>
          <p:cNvSpPr/>
          <p:nvPr/>
        </p:nvSpPr>
        <p:spPr>
          <a:xfrm>
            <a:off x="4572000" y="-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3" name="Google Shape;43;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44" name="Google Shape;44;p9"/>
          <p:cNvSpPr txBox="1">
            <a:spLocks noGrp="1"/>
          </p:cNvSpPr>
          <p:nvPr>
            <p:ph type="title"/>
          </p:nvPr>
        </p:nvSpPr>
        <p:spPr>
          <a:xfrm>
            <a:off x="265500" y="929275"/>
            <a:ext cx="4045200" cy="1786200"/>
          </a:xfrm>
          <a:prstGeom prst="rect">
            <a:avLst/>
          </a:prstGeom>
        </p:spPr>
        <p:txBody>
          <a:bodyPr spcFirstLastPara="1" wrap="square" lIns="91425" tIns="91425" rIns="91425" bIns="91425" anchor="b" anchorCtr="0">
            <a:normAutofit/>
          </a:bodyPr>
          <a:lstStyle>
            <a:lvl1pPr lvl="0" algn="ctr" rtl="0">
              <a:spcBef>
                <a:spcPts val="0"/>
              </a:spcBef>
              <a:spcAft>
                <a:spcPts val="0"/>
              </a:spcAft>
              <a:buClr>
                <a:schemeClr val="lt2"/>
              </a:buClr>
              <a:buSzPts val="4200"/>
              <a:buNone/>
              <a:defRPr>
                <a:solidFill>
                  <a:schemeClr val="lt2"/>
                </a:solidFill>
              </a:defRPr>
            </a:lvl1pPr>
            <a:lvl2pPr lvl="1" algn="ctr" rtl="0">
              <a:spcBef>
                <a:spcPts val="0"/>
              </a:spcBef>
              <a:spcAft>
                <a:spcPts val="0"/>
              </a:spcAft>
              <a:buClr>
                <a:schemeClr val="lt2"/>
              </a:buClr>
              <a:buSzPts val="4200"/>
              <a:buNone/>
              <a:defRPr>
                <a:solidFill>
                  <a:schemeClr val="lt2"/>
                </a:solidFill>
              </a:defRPr>
            </a:lvl2pPr>
            <a:lvl3pPr lvl="2" algn="ctr" rtl="0">
              <a:spcBef>
                <a:spcPts val="0"/>
              </a:spcBef>
              <a:spcAft>
                <a:spcPts val="0"/>
              </a:spcAft>
              <a:buClr>
                <a:schemeClr val="lt2"/>
              </a:buClr>
              <a:buSzPts val="4200"/>
              <a:buNone/>
              <a:defRPr>
                <a:solidFill>
                  <a:schemeClr val="lt2"/>
                </a:solidFill>
              </a:defRPr>
            </a:lvl3pPr>
            <a:lvl4pPr lvl="3" algn="ctr" rtl="0">
              <a:spcBef>
                <a:spcPts val="0"/>
              </a:spcBef>
              <a:spcAft>
                <a:spcPts val="0"/>
              </a:spcAft>
              <a:buClr>
                <a:schemeClr val="lt2"/>
              </a:buClr>
              <a:buSzPts val="4200"/>
              <a:buNone/>
              <a:defRPr>
                <a:solidFill>
                  <a:schemeClr val="lt2"/>
                </a:solidFill>
              </a:defRPr>
            </a:lvl4pPr>
            <a:lvl5pPr lvl="4" algn="ctr" rtl="0">
              <a:spcBef>
                <a:spcPts val="0"/>
              </a:spcBef>
              <a:spcAft>
                <a:spcPts val="0"/>
              </a:spcAft>
              <a:buClr>
                <a:schemeClr val="lt2"/>
              </a:buClr>
              <a:buSzPts val="4200"/>
              <a:buNone/>
              <a:defRPr>
                <a:solidFill>
                  <a:schemeClr val="lt2"/>
                </a:solidFill>
              </a:defRPr>
            </a:lvl5pPr>
            <a:lvl6pPr lvl="5" algn="ctr" rtl="0">
              <a:spcBef>
                <a:spcPts val="0"/>
              </a:spcBef>
              <a:spcAft>
                <a:spcPts val="0"/>
              </a:spcAft>
              <a:buClr>
                <a:schemeClr val="lt2"/>
              </a:buClr>
              <a:buSzPts val="4200"/>
              <a:buNone/>
              <a:defRPr>
                <a:solidFill>
                  <a:schemeClr val="lt2"/>
                </a:solidFill>
              </a:defRPr>
            </a:lvl6pPr>
            <a:lvl7pPr lvl="6" algn="ctr" rtl="0">
              <a:spcBef>
                <a:spcPts val="0"/>
              </a:spcBef>
              <a:spcAft>
                <a:spcPts val="0"/>
              </a:spcAft>
              <a:buClr>
                <a:schemeClr val="lt2"/>
              </a:buClr>
              <a:buSzPts val="4200"/>
              <a:buNone/>
              <a:defRPr>
                <a:solidFill>
                  <a:schemeClr val="lt2"/>
                </a:solidFill>
              </a:defRPr>
            </a:lvl7pPr>
            <a:lvl8pPr lvl="7" algn="ctr" rtl="0">
              <a:spcBef>
                <a:spcPts val="0"/>
              </a:spcBef>
              <a:spcAft>
                <a:spcPts val="0"/>
              </a:spcAft>
              <a:buClr>
                <a:schemeClr val="lt2"/>
              </a:buClr>
              <a:buSzPts val="4200"/>
              <a:buNone/>
              <a:defRPr>
                <a:solidFill>
                  <a:schemeClr val="lt2"/>
                </a:solidFill>
              </a:defRPr>
            </a:lvl8pPr>
            <a:lvl9pPr lvl="8" algn="ctr" rtl="0">
              <a:spcBef>
                <a:spcPts val="0"/>
              </a:spcBef>
              <a:spcAft>
                <a:spcPts val="0"/>
              </a:spcAft>
              <a:buClr>
                <a:schemeClr val="lt2"/>
              </a:buClr>
              <a:buSzPts val="4200"/>
              <a:buNone/>
              <a:defRPr>
                <a:solidFill>
                  <a:schemeClr val="lt2"/>
                </a:solidFill>
              </a:defRPr>
            </a:lvl9pPr>
          </a:lstStyle>
          <a:p>
            <a:endParaRPr/>
          </a:p>
        </p:txBody>
      </p:sp>
      <p:sp>
        <p:nvSpPr>
          <p:cNvPr id="45" name="Google Shape;45;p9"/>
          <p:cNvSpPr txBox="1">
            <a:spLocks noGrp="1"/>
          </p:cNvSpPr>
          <p:nvPr>
            <p:ph type="subTitle" idx="1"/>
          </p:nvPr>
        </p:nvSpPr>
        <p:spPr>
          <a:xfrm>
            <a:off x="265500" y="2769001"/>
            <a:ext cx="4045200" cy="15741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400"/>
              <a:buFont typeface="Economica"/>
              <a:buNone/>
              <a:defRPr sz="2400">
                <a:latin typeface="Economica"/>
                <a:ea typeface="Economica"/>
                <a:cs typeface="Economica"/>
                <a:sym typeface="Economica"/>
              </a:defRPr>
            </a:lvl1pPr>
            <a:lvl2pPr lvl="1" algn="ctr" rtl="0">
              <a:lnSpc>
                <a:spcPct val="100000"/>
              </a:lnSpc>
              <a:spcBef>
                <a:spcPts val="0"/>
              </a:spcBef>
              <a:spcAft>
                <a:spcPts val="0"/>
              </a:spcAft>
              <a:buSzPts val="2400"/>
              <a:buFont typeface="Economica"/>
              <a:buNone/>
              <a:defRPr sz="2400">
                <a:latin typeface="Economica"/>
                <a:ea typeface="Economica"/>
                <a:cs typeface="Economica"/>
                <a:sym typeface="Economica"/>
              </a:defRPr>
            </a:lvl2pPr>
            <a:lvl3pPr lvl="2" algn="ctr" rtl="0">
              <a:lnSpc>
                <a:spcPct val="100000"/>
              </a:lnSpc>
              <a:spcBef>
                <a:spcPts val="0"/>
              </a:spcBef>
              <a:spcAft>
                <a:spcPts val="0"/>
              </a:spcAft>
              <a:buSzPts val="2400"/>
              <a:buFont typeface="Economica"/>
              <a:buNone/>
              <a:defRPr sz="2400">
                <a:latin typeface="Economica"/>
                <a:ea typeface="Economica"/>
                <a:cs typeface="Economica"/>
                <a:sym typeface="Economica"/>
              </a:defRPr>
            </a:lvl3pPr>
            <a:lvl4pPr lvl="3" algn="ctr" rtl="0">
              <a:lnSpc>
                <a:spcPct val="100000"/>
              </a:lnSpc>
              <a:spcBef>
                <a:spcPts val="0"/>
              </a:spcBef>
              <a:spcAft>
                <a:spcPts val="0"/>
              </a:spcAft>
              <a:buSzPts val="2400"/>
              <a:buFont typeface="Economica"/>
              <a:buNone/>
              <a:defRPr sz="2400">
                <a:latin typeface="Economica"/>
                <a:ea typeface="Economica"/>
                <a:cs typeface="Economica"/>
                <a:sym typeface="Economica"/>
              </a:defRPr>
            </a:lvl4pPr>
            <a:lvl5pPr lvl="4" algn="ctr" rtl="0">
              <a:lnSpc>
                <a:spcPct val="100000"/>
              </a:lnSpc>
              <a:spcBef>
                <a:spcPts val="0"/>
              </a:spcBef>
              <a:spcAft>
                <a:spcPts val="0"/>
              </a:spcAft>
              <a:buSzPts val="2400"/>
              <a:buFont typeface="Economica"/>
              <a:buNone/>
              <a:defRPr sz="2400">
                <a:latin typeface="Economica"/>
                <a:ea typeface="Economica"/>
                <a:cs typeface="Economica"/>
                <a:sym typeface="Economica"/>
              </a:defRPr>
            </a:lvl5pPr>
            <a:lvl6pPr lvl="5" algn="ctr" rtl="0">
              <a:lnSpc>
                <a:spcPct val="100000"/>
              </a:lnSpc>
              <a:spcBef>
                <a:spcPts val="0"/>
              </a:spcBef>
              <a:spcAft>
                <a:spcPts val="0"/>
              </a:spcAft>
              <a:buSzPts val="2400"/>
              <a:buFont typeface="Economica"/>
              <a:buNone/>
              <a:defRPr sz="2400">
                <a:latin typeface="Economica"/>
                <a:ea typeface="Economica"/>
                <a:cs typeface="Economica"/>
                <a:sym typeface="Economica"/>
              </a:defRPr>
            </a:lvl6pPr>
            <a:lvl7pPr lvl="6" algn="ctr" rtl="0">
              <a:lnSpc>
                <a:spcPct val="100000"/>
              </a:lnSpc>
              <a:spcBef>
                <a:spcPts val="0"/>
              </a:spcBef>
              <a:spcAft>
                <a:spcPts val="0"/>
              </a:spcAft>
              <a:buSzPts val="2400"/>
              <a:buFont typeface="Economica"/>
              <a:buNone/>
              <a:defRPr sz="2400">
                <a:latin typeface="Economica"/>
                <a:ea typeface="Economica"/>
                <a:cs typeface="Economica"/>
                <a:sym typeface="Economica"/>
              </a:defRPr>
            </a:lvl7pPr>
            <a:lvl8pPr lvl="7" algn="ctr" rtl="0">
              <a:lnSpc>
                <a:spcPct val="100000"/>
              </a:lnSpc>
              <a:spcBef>
                <a:spcPts val="0"/>
              </a:spcBef>
              <a:spcAft>
                <a:spcPts val="0"/>
              </a:spcAft>
              <a:buSzPts val="2400"/>
              <a:buFont typeface="Economica"/>
              <a:buNone/>
              <a:defRPr sz="2400">
                <a:latin typeface="Economica"/>
                <a:ea typeface="Economica"/>
                <a:cs typeface="Economica"/>
                <a:sym typeface="Economica"/>
              </a:defRPr>
            </a:lvl8pPr>
            <a:lvl9pPr lvl="8" algn="ctr" rtl="0">
              <a:lnSpc>
                <a:spcPct val="100000"/>
              </a:lnSpc>
              <a:spcBef>
                <a:spcPts val="0"/>
              </a:spcBef>
              <a:spcAft>
                <a:spcPts val="0"/>
              </a:spcAft>
              <a:buSzPts val="2400"/>
              <a:buFont typeface="Economica"/>
              <a:buNone/>
              <a:defRPr sz="2400">
                <a:latin typeface="Economica"/>
                <a:ea typeface="Economica"/>
                <a:cs typeface="Economica"/>
                <a:sym typeface="Economica"/>
              </a:defRPr>
            </a:lvl9pPr>
          </a:lstStyle>
          <a:p>
            <a:endParaRPr/>
          </a:p>
        </p:txBody>
      </p:sp>
      <p:sp>
        <p:nvSpPr>
          <p:cNvPr id="46" name="Google Shape;46;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lvl1pPr marL="457200" lvl="0" indent="-342900" rtl="0">
              <a:spcBef>
                <a:spcPts val="0"/>
              </a:spcBef>
              <a:spcAft>
                <a:spcPts val="0"/>
              </a:spcAft>
              <a:buClr>
                <a:schemeClr val="lt1"/>
              </a:buClr>
              <a:buSzPts val="1800"/>
              <a:buChar char="●"/>
              <a:defRPr>
                <a:solidFill>
                  <a:schemeClr val="lt1"/>
                </a:solidFill>
              </a:defRPr>
            </a:lvl1pPr>
            <a:lvl2pPr marL="914400" lvl="1" indent="-317500" rtl="0">
              <a:spcBef>
                <a:spcPts val="0"/>
              </a:spcBef>
              <a:spcAft>
                <a:spcPts val="0"/>
              </a:spcAft>
              <a:buClr>
                <a:schemeClr val="lt1"/>
              </a:buClr>
              <a:buSzPts val="1400"/>
              <a:buChar char="○"/>
              <a:defRPr>
                <a:solidFill>
                  <a:schemeClr val="lt1"/>
                </a:solidFill>
              </a:defRPr>
            </a:lvl2pPr>
            <a:lvl3pPr marL="1371600" lvl="2" indent="-317500" rtl="0">
              <a:spcBef>
                <a:spcPts val="0"/>
              </a:spcBef>
              <a:spcAft>
                <a:spcPts val="0"/>
              </a:spcAft>
              <a:buClr>
                <a:schemeClr val="lt1"/>
              </a:buClr>
              <a:buSzPts val="1400"/>
              <a:buChar char="■"/>
              <a:defRPr>
                <a:solidFill>
                  <a:schemeClr val="lt1"/>
                </a:solidFill>
              </a:defRPr>
            </a:lvl3pPr>
            <a:lvl4pPr marL="1828800" lvl="3" indent="-317500" rtl="0">
              <a:spcBef>
                <a:spcPts val="0"/>
              </a:spcBef>
              <a:spcAft>
                <a:spcPts val="0"/>
              </a:spcAft>
              <a:buClr>
                <a:schemeClr val="lt1"/>
              </a:buClr>
              <a:buSzPts val="1400"/>
              <a:buChar char="●"/>
              <a:defRPr>
                <a:solidFill>
                  <a:schemeClr val="lt1"/>
                </a:solidFill>
              </a:defRPr>
            </a:lvl4pPr>
            <a:lvl5pPr marL="2286000" lvl="4" indent="-317500" rtl="0">
              <a:spcBef>
                <a:spcPts val="0"/>
              </a:spcBef>
              <a:spcAft>
                <a:spcPts val="0"/>
              </a:spcAft>
              <a:buClr>
                <a:schemeClr val="lt1"/>
              </a:buClr>
              <a:buSzPts val="1400"/>
              <a:buChar char="○"/>
              <a:defRPr>
                <a:solidFill>
                  <a:schemeClr val="lt1"/>
                </a:solidFill>
              </a:defRPr>
            </a:lvl5pPr>
            <a:lvl6pPr marL="2743200" lvl="5" indent="-317500" rtl="0">
              <a:spcBef>
                <a:spcPts val="0"/>
              </a:spcBef>
              <a:spcAft>
                <a:spcPts val="0"/>
              </a:spcAft>
              <a:buClr>
                <a:schemeClr val="lt1"/>
              </a:buClr>
              <a:buSzPts val="1400"/>
              <a:buChar char="■"/>
              <a:defRPr>
                <a:solidFill>
                  <a:schemeClr val="lt1"/>
                </a:solidFill>
              </a:defRPr>
            </a:lvl6pPr>
            <a:lvl7pPr marL="3200400" lvl="6" indent="-317500" rtl="0">
              <a:spcBef>
                <a:spcPts val="0"/>
              </a:spcBef>
              <a:spcAft>
                <a:spcPts val="0"/>
              </a:spcAft>
              <a:buClr>
                <a:schemeClr val="lt1"/>
              </a:buClr>
              <a:buSzPts val="1400"/>
              <a:buChar char="●"/>
              <a:defRPr>
                <a:solidFill>
                  <a:schemeClr val="lt1"/>
                </a:solidFill>
              </a:defRPr>
            </a:lvl7pPr>
            <a:lvl8pPr marL="3657600" lvl="7" indent="-317500" rtl="0">
              <a:spcBef>
                <a:spcPts val="0"/>
              </a:spcBef>
              <a:spcAft>
                <a:spcPts val="0"/>
              </a:spcAft>
              <a:buClr>
                <a:schemeClr val="lt1"/>
              </a:buClr>
              <a:buSzPts val="1400"/>
              <a:buChar char="○"/>
              <a:defRPr>
                <a:solidFill>
                  <a:schemeClr val="lt1"/>
                </a:solidFill>
              </a:defRPr>
            </a:lvl8pPr>
            <a:lvl9pPr marL="4114800" lvl="8" indent="-317500" rtl="0">
              <a:spcBef>
                <a:spcPts val="0"/>
              </a:spcBef>
              <a:spcAft>
                <a:spcPts val="0"/>
              </a:spcAft>
              <a:buClr>
                <a:schemeClr val="lt1"/>
              </a:buClr>
              <a:buSzPts val="1400"/>
              <a:buChar char="■"/>
              <a:defRPr>
                <a:solidFill>
                  <a:schemeClr val="lt1"/>
                </a:solidFill>
              </a:defRPr>
            </a:lvl9pPr>
          </a:lstStyle>
          <a:p>
            <a:endParaRPr/>
          </a:p>
        </p:txBody>
      </p:sp>
      <p:sp>
        <p:nvSpPr>
          <p:cNvPr id="47" name="Google Shape;47;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8"/>
        <p:cNvGrpSpPr/>
        <p:nvPr/>
      </p:nvGrpSpPr>
      <p:grpSpPr>
        <a:xfrm>
          <a:off x="0" y="0"/>
          <a:ext cx="0" cy="0"/>
          <a:chOff x="0" y="0"/>
          <a:chExt cx="0" cy="0"/>
        </a:xfrm>
      </p:grpSpPr>
      <p:sp>
        <p:nvSpPr>
          <p:cNvPr id="49" name="Google Shape;49;p10"/>
          <p:cNvSpPr txBox="1">
            <a:spLocks noGrp="1"/>
          </p:cNvSpPr>
          <p:nvPr>
            <p:ph type="body" idx="1"/>
          </p:nvPr>
        </p:nvSpPr>
        <p:spPr>
          <a:xfrm>
            <a:off x="319500" y="4218925"/>
            <a:ext cx="5998800" cy="598800"/>
          </a:xfrm>
          <a:prstGeom prst="rect">
            <a:avLst/>
          </a:prstGeom>
        </p:spPr>
        <p:txBody>
          <a:bodyPr spcFirstLastPara="1" wrap="square" lIns="91425" tIns="91425" rIns="91425" bIns="91425" anchor="ctr" anchorCtr="0">
            <a:normAutofit/>
          </a:bodyPr>
          <a:lstStyle>
            <a:lvl1pPr marL="457200" lvl="0" indent="-228600" rtl="0">
              <a:lnSpc>
                <a:spcPct val="100000"/>
              </a:lnSpc>
              <a:spcBef>
                <a:spcPts val="0"/>
              </a:spcBef>
              <a:spcAft>
                <a:spcPts val="0"/>
              </a:spcAft>
              <a:buSzPts val="2400"/>
              <a:buFont typeface="Economica"/>
              <a:buNone/>
              <a:defRPr sz="2400">
                <a:latin typeface="Economica"/>
                <a:ea typeface="Economica"/>
                <a:cs typeface="Economica"/>
                <a:sym typeface="Economica"/>
              </a:defRPr>
            </a:lvl1pPr>
          </a:lstStyle>
          <a:p>
            <a:endParaRPr/>
          </a:p>
        </p:txBody>
      </p:sp>
      <p:sp>
        <p:nvSpPr>
          <p:cNvPr id="50" name="Google Shape;50;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lux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315925"/>
            <a:ext cx="8520600" cy="831300"/>
          </a:xfrm>
          <a:prstGeom prst="rect">
            <a:avLst/>
          </a:prstGeom>
          <a:noFill/>
          <a:ln>
            <a:noFill/>
          </a:ln>
        </p:spPr>
        <p:txBody>
          <a:bodyPr spcFirstLastPara="1" wrap="square" lIns="91425" tIns="91425" rIns="91425" bIns="91425" anchor="b" anchorCtr="0">
            <a:normAutofit/>
          </a:bodyPr>
          <a:lstStyle>
            <a:lvl1pPr lvl="0" rtl="0">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1pPr>
            <a:lvl2pPr lvl="1" rtl="0">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2pPr>
            <a:lvl3pPr lvl="2" rtl="0">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3pPr>
            <a:lvl4pPr lvl="3" rtl="0">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4pPr>
            <a:lvl5pPr lvl="4" rtl="0">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5pPr>
            <a:lvl6pPr lvl="5" rtl="0">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6pPr>
            <a:lvl7pPr lvl="6" rtl="0">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7pPr>
            <a:lvl8pPr lvl="7" rtl="0">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8pPr>
            <a:lvl9pPr lvl="8" rtl="0">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9pPr>
          </a:lstStyle>
          <a:p>
            <a:endParaRPr/>
          </a:p>
        </p:txBody>
      </p:sp>
      <p:sp>
        <p:nvSpPr>
          <p:cNvPr id="7" name="Google Shape;7;p1"/>
          <p:cNvSpPr txBox="1">
            <a:spLocks noGrp="1"/>
          </p:cNvSpPr>
          <p:nvPr>
            <p:ph type="body" idx="1"/>
          </p:nvPr>
        </p:nvSpPr>
        <p:spPr>
          <a:xfrm>
            <a:off x="311700" y="1225225"/>
            <a:ext cx="8520600" cy="33540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Clr>
                <a:schemeClr val="dk1"/>
              </a:buClr>
              <a:buSzPts val="1800"/>
              <a:buFont typeface="Open Sans"/>
              <a:buChar char="●"/>
              <a:defRPr sz="1800">
                <a:solidFill>
                  <a:schemeClr val="dk1"/>
                </a:solidFill>
                <a:latin typeface="Open Sans"/>
                <a:ea typeface="Open Sans"/>
                <a:cs typeface="Open Sans"/>
                <a:sym typeface="Open Sans"/>
              </a:defRPr>
            </a:lvl1pPr>
            <a:lvl2pPr marL="914400" lvl="1" indent="-317500" rtl="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2pPr>
            <a:lvl3pPr marL="1371600" lvl="2" indent="-317500" rtl="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3pPr>
            <a:lvl4pPr marL="1828800" lvl="3" indent="-317500" rtl="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4pPr>
            <a:lvl5pPr marL="2286000" lvl="4" indent="-317500" rtl="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5pPr>
            <a:lvl6pPr marL="2743200" lvl="5" indent="-317500" rtl="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6pPr>
            <a:lvl7pPr marL="3200400" lvl="6" indent="-317500" rtl="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7pPr>
            <a:lvl8pPr marL="3657600" lvl="7" indent="-317500" rtl="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8pPr>
            <a:lvl9pPr marL="4114800" lvl="8" indent="-317500" rtl="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rtl="0">
              <a:buNone/>
              <a:defRPr sz="1000">
                <a:solidFill>
                  <a:schemeClr val="dk1"/>
                </a:solidFill>
                <a:latin typeface="Economica"/>
                <a:ea typeface="Economica"/>
                <a:cs typeface="Economica"/>
                <a:sym typeface="Economica"/>
              </a:defRPr>
            </a:lvl1pPr>
            <a:lvl2pPr lvl="1" algn="r" rtl="0">
              <a:buNone/>
              <a:defRPr sz="1000">
                <a:solidFill>
                  <a:schemeClr val="dk1"/>
                </a:solidFill>
                <a:latin typeface="Economica"/>
                <a:ea typeface="Economica"/>
                <a:cs typeface="Economica"/>
                <a:sym typeface="Economica"/>
              </a:defRPr>
            </a:lvl2pPr>
            <a:lvl3pPr lvl="2" algn="r" rtl="0">
              <a:buNone/>
              <a:defRPr sz="1000">
                <a:solidFill>
                  <a:schemeClr val="dk1"/>
                </a:solidFill>
                <a:latin typeface="Economica"/>
                <a:ea typeface="Economica"/>
                <a:cs typeface="Economica"/>
                <a:sym typeface="Economica"/>
              </a:defRPr>
            </a:lvl3pPr>
            <a:lvl4pPr lvl="3" algn="r" rtl="0">
              <a:buNone/>
              <a:defRPr sz="1000">
                <a:solidFill>
                  <a:schemeClr val="dk1"/>
                </a:solidFill>
                <a:latin typeface="Economica"/>
                <a:ea typeface="Economica"/>
                <a:cs typeface="Economica"/>
                <a:sym typeface="Economica"/>
              </a:defRPr>
            </a:lvl4pPr>
            <a:lvl5pPr lvl="4" algn="r" rtl="0">
              <a:buNone/>
              <a:defRPr sz="1000">
                <a:solidFill>
                  <a:schemeClr val="dk1"/>
                </a:solidFill>
                <a:latin typeface="Economica"/>
                <a:ea typeface="Economica"/>
                <a:cs typeface="Economica"/>
                <a:sym typeface="Economica"/>
              </a:defRPr>
            </a:lvl5pPr>
            <a:lvl6pPr lvl="5" algn="r" rtl="0">
              <a:buNone/>
              <a:defRPr sz="1000">
                <a:solidFill>
                  <a:schemeClr val="dk1"/>
                </a:solidFill>
                <a:latin typeface="Economica"/>
                <a:ea typeface="Economica"/>
                <a:cs typeface="Economica"/>
                <a:sym typeface="Economica"/>
              </a:defRPr>
            </a:lvl6pPr>
            <a:lvl7pPr lvl="6" algn="r" rtl="0">
              <a:buNone/>
              <a:defRPr sz="1000">
                <a:solidFill>
                  <a:schemeClr val="dk1"/>
                </a:solidFill>
                <a:latin typeface="Economica"/>
                <a:ea typeface="Economica"/>
                <a:cs typeface="Economica"/>
                <a:sym typeface="Economica"/>
              </a:defRPr>
            </a:lvl7pPr>
            <a:lvl8pPr lvl="7" algn="r" rtl="0">
              <a:buNone/>
              <a:defRPr sz="1000">
                <a:solidFill>
                  <a:schemeClr val="dk1"/>
                </a:solidFill>
                <a:latin typeface="Economica"/>
                <a:ea typeface="Economica"/>
                <a:cs typeface="Economica"/>
                <a:sym typeface="Economica"/>
              </a:defRPr>
            </a:lvl8pPr>
            <a:lvl9pPr lvl="8" algn="r" rtl="0">
              <a:buNone/>
              <a:defRPr sz="1000">
                <a:solidFill>
                  <a:schemeClr val="dk1"/>
                </a:solidFill>
                <a:latin typeface="Economica"/>
                <a:ea typeface="Economica"/>
                <a:cs typeface="Economica"/>
                <a:sym typeface="Economica"/>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1.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1.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17.png"/><Relationship Id="rId5" Type="http://schemas.openxmlformats.org/officeDocument/2006/relationships/image" Target="../media/image1.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1.png"/><Relationship Id="rId5" Type="http://schemas.openxmlformats.org/officeDocument/2006/relationships/image" Target="../media/image18.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1.png"/><Relationship Id="rId5" Type="http://schemas.openxmlformats.org/officeDocument/2006/relationships/image" Target="../media/image19.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20.png"/><Relationship Id="rId5" Type="http://schemas.openxmlformats.org/officeDocument/2006/relationships/image" Target="../media/image1.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image" Target="../media/image1.png"/><Relationship Id="rId5" Type="http://schemas.openxmlformats.org/officeDocument/2006/relationships/image" Target="../media/image19.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17.m4a"/><Relationship Id="rId1" Type="http://schemas.microsoft.com/office/2007/relationships/media" Target="../media/media17.m4a"/><Relationship Id="rId5" Type="http://schemas.openxmlformats.org/officeDocument/2006/relationships/image" Target="../media/image1.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15.xml"/><Relationship Id="rId7" Type="http://schemas.openxmlformats.org/officeDocument/2006/relationships/image" Target="../media/image23.png"/><Relationship Id="rId2" Type="http://schemas.openxmlformats.org/officeDocument/2006/relationships/audio" Target="../media/media18.m4a"/><Relationship Id="rId1" Type="http://schemas.microsoft.com/office/2007/relationships/media" Target="../media/media18.m4a"/><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5.xml"/><Relationship Id="rId7" Type="http://schemas.openxmlformats.org/officeDocument/2006/relationships/image" Target="../media/image1.png"/><Relationship Id="rId2" Type="http://schemas.openxmlformats.org/officeDocument/2006/relationships/audio" Target="../media/media19.m4a"/><Relationship Id="rId1" Type="http://schemas.microsoft.com/office/2007/relationships/media" Target="../media/media19.m4a"/><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1.pn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audio" Target="../media/media20.m4a"/><Relationship Id="rId1" Type="http://schemas.microsoft.com/office/2007/relationships/media" Target="../media/media20.m4a"/><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audio" Target="../media/media21.m4a"/><Relationship Id="rId1" Type="http://schemas.microsoft.com/office/2007/relationships/media" Target="../media/media21.m4a"/><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audio" Target="../media/media22.m4a"/><Relationship Id="rId1" Type="http://schemas.microsoft.com/office/2007/relationships/media" Target="../media/media22.m4a"/><Relationship Id="rId6" Type="http://schemas.openxmlformats.org/officeDocument/2006/relationships/image" Target="../media/image1.png"/><Relationship Id="rId5" Type="http://schemas.openxmlformats.org/officeDocument/2006/relationships/image" Target="../media/image30.png"/><Relationship Id="rId4"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23.m4a"/><Relationship Id="rId1" Type="http://schemas.microsoft.com/office/2007/relationships/media" Target="../media/media23.m4a"/><Relationship Id="rId5" Type="http://schemas.openxmlformats.org/officeDocument/2006/relationships/image" Target="../media/image1.png"/><Relationship Id="rId4"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audio" Target="../media/media24.m4a"/><Relationship Id="rId1" Type="http://schemas.microsoft.com/office/2007/relationships/media" Target="../media/media24.m4a"/><Relationship Id="rId5" Type="http://schemas.openxmlformats.org/officeDocument/2006/relationships/image" Target="../media/image1.png"/><Relationship Id="rId4"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audio" Target="../media/media25.m4a"/><Relationship Id="rId1" Type="http://schemas.microsoft.com/office/2007/relationships/media" Target="../media/media25.m4a"/><Relationship Id="rId5" Type="http://schemas.openxmlformats.org/officeDocument/2006/relationships/image" Target="../media/image1.png"/><Relationship Id="rId4"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6.xml"/><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9.xml"/><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3.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12.xml"/><Relationship Id="rId7" Type="http://schemas.openxmlformats.org/officeDocument/2006/relationships/image" Target="../media/image5.pn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6.png"/><Relationship Id="rId5" Type="http://schemas.openxmlformats.org/officeDocument/2006/relationships/image" Target="../media/image1.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slideLayout" Target="../slideLayouts/slideLayout12.xml"/><Relationship Id="rId7" Type="http://schemas.openxmlformats.org/officeDocument/2006/relationships/image" Target="../media/image9.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notesSlide" Target="../notesSlides/notesSlide5.xml"/><Relationship Id="rId9"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1.png"/><Relationship Id="rId5" Type="http://schemas.openxmlformats.org/officeDocument/2006/relationships/image" Target="../media/image11.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slideLayout" Target="../slideLayouts/slideLayout3.xml"/><Relationship Id="rId7" Type="http://schemas.openxmlformats.org/officeDocument/2006/relationships/image" Target="../media/image14.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notesSlide" Target="../notesSlides/notesSlide7.xml"/><Relationship Id="rId9"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1.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1.png"/><Relationship Id="rId5" Type="http://schemas.openxmlformats.org/officeDocument/2006/relationships/image" Target="../media/image16.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17"/>
          <p:cNvSpPr txBox="1">
            <a:spLocks noGrp="1"/>
          </p:cNvSpPr>
          <p:nvPr>
            <p:ph type="title"/>
          </p:nvPr>
        </p:nvSpPr>
        <p:spPr>
          <a:xfrm>
            <a:off x="773700" y="1197163"/>
            <a:ext cx="7596600" cy="1239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990"/>
              <a:buFont typeface="Arial"/>
              <a:buNone/>
            </a:pPr>
            <a:r>
              <a:rPr lang="en" sz="4100" b="1"/>
              <a:t>A Tweet Today, A Ban Tomorrow: Abortion Trends by US State</a:t>
            </a:r>
            <a:endParaRPr sz="4100" b="1"/>
          </a:p>
        </p:txBody>
      </p:sp>
      <p:sp>
        <p:nvSpPr>
          <p:cNvPr id="127" name="Google Shape;127;p17"/>
          <p:cNvSpPr txBox="1">
            <a:spLocks noGrp="1"/>
          </p:cNvSpPr>
          <p:nvPr>
            <p:ph type="subTitle" idx="4294967295"/>
          </p:nvPr>
        </p:nvSpPr>
        <p:spPr>
          <a:xfrm>
            <a:off x="1795600" y="4471150"/>
            <a:ext cx="6669900" cy="5151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2100" b="1">
                <a:latin typeface="Economica"/>
                <a:ea typeface="Economica"/>
                <a:cs typeface="Economica"/>
                <a:sym typeface="Economica"/>
              </a:rPr>
              <a:t>2022 DS4A Capstone</a:t>
            </a:r>
            <a:endParaRPr sz="2100" b="1">
              <a:latin typeface="Economica"/>
              <a:ea typeface="Economica"/>
              <a:cs typeface="Economica"/>
              <a:sym typeface="Economica"/>
            </a:endParaRPr>
          </a:p>
          <a:p>
            <a:pPr marL="0" lvl="0" indent="0" algn="l" rtl="0">
              <a:spcBef>
                <a:spcPts val="1200"/>
              </a:spcBef>
              <a:spcAft>
                <a:spcPts val="1200"/>
              </a:spcAft>
              <a:buNone/>
            </a:pPr>
            <a:endParaRPr sz="2900">
              <a:latin typeface="Economica"/>
              <a:ea typeface="Economica"/>
              <a:cs typeface="Economica"/>
              <a:sym typeface="Economica"/>
            </a:endParaRPr>
          </a:p>
        </p:txBody>
      </p:sp>
      <p:sp>
        <p:nvSpPr>
          <p:cNvPr id="128" name="Google Shape;128;p17"/>
          <p:cNvSpPr txBox="1">
            <a:spLocks noGrp="1"/>
          </p:cNvSpPr>
          <p:nvPr>
            <p:ph type="subTitle" idx="4294967295"/>
          </p:nvPr>
        </p:nvSpPr>
        <p:spPr>
          <a:xfrm>
            <a:off x="2624175" y="2706438"/>
            <a:ext cx="3241800" cy="12399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sz="2200">
                <a:latin typeface="Economica"/>
                <a:ea typeface="Economica"/>
                <a:cs typeface="Economica"/>
                <a:sym typeface="Economica"/>
              </a:rPr>
              <a:t>Ebuwa Evbuoma-Fike</a:t>
            </a:r>
            <a:endParaRPr sz="2200">
              <a:latin typeface="Economica"/>
              <a:ea typeface="Economica"/>
              <a:cs typeface="Economica"/>
              <a:sym typeface="Economica"/>
            </a:endParaRPr>
          </a:p>
          <a:p>
            <a:pPr marL="0" marR="0" lvl="0" indent="0" algn="l" rtl="0">
              <a:lnSpc>
                <a:spcPct val="100000"/>
              </a:lnSpc>
              <a:spcBef>
                <a:spcPts val="0"/>
              </a:spcBef>
              <a:spcAft>
                <a:spcPts val="0"/>
              </a:spcAft>
              <a:buNone/>
            </a:pPr>
            <a:r>
              <a:rPr lang="en" sz="2200">
                <a:latin typeface="Economica"/>
                <a:ea typeface="Economica"/>
                <a:cs typeface="Economica"/>
                <a:sym typeface="Economica"/>
              </a:rPr>
              <a:t>Amelia Nash</a:t>
            </a:r>
            <a:endParaRPr sz="2200">
              <a:latin typeface="Economica"/>
              <a:ea typeface="Economica"/>
              <a:cs typeface="Economica"/>
              <a:sym typeface="Economica"/>
            </a:endParaRPr>
          </a:p>
          <a:p>
            <a:pPr marL="0" marR="0" lvl="0" indent="0" algn="l" rtl="0">
              <a:lnSpc>
                <a:spcPct val="100000"/>
              </a:lnSpc>
              <a:spcBef>
                <a:spcPts val="0"/>
              </a:spcBef>
              <a:spcAft>
                <a:spcPts val="0"/>
              </a:spcAft>
              <a:buNone/>
            </a:pPr>
            <a:r>
              <a:rPr lang="en" sz="2200">
                <a:latin typeface="Economica"/>
                <a:ea typeface="Economica"/>
                <a:cs typeface="Economica"/>
                <a:sym typeface="Economica"/>
              </a:rPr>
              <a:t>Hana Ateeq</a:t>
            </a:r>
            <a:endParaRPr sz="2200">
              <a:latin typeface="Economica"/>
              <a:ea typeface="Economica"/>
              <a:cs typeface="Economica"/>
              <a:sym typeface="Economica"/>
            </a:endParaRPr>
          </a:p>
          <a:p>
            <a:pPr marL="457200" lvl="0" indent="0" algn="l" rtl="0">
              <a:spcBef>
                <a:spcPts val="0"/>
              </a:spcBef>
              <a:spcAft>
                <a:spcPts val="1200"/>
              </a:spcAft>
              <a:buNone/>
            </a:pPr>
            <a:endParaRPr sz="2200">
              <a:latin typeface="Economica"/>
              <a:ea typeface="Economica"/>
              <a:cs typeface="Economica"/>
              <a:sym typeface="Economica"/>
            </a:endParaRPr>
          </a:p>
        </p:txBody>
      </p:sp>
      <p:sp>
        <p:nvSpPr>
          <p:cNvPr id="129" name="Google Shape;129;p17"/>
          <p:cNvSpPr txBox="1">
            <a:spLocks noGrp="1"/>
          </p:cNvSpPr>
          <p:nvPr>
            <p:ph type="subTitle" idx="4294967295"/>
          </p:nvPr>
        </p:nvSpPr>
        <p:spPr>
          <a:xfrm>
            <a:off x="5031175" y="2706438"/>
            <a:ext cx="2670000" cy="12399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sz="2200">
                <a:latin typeface="Economica"/>
                <a:ea typeface="Economica"/>
                <a:cs typeface="Economica"/>
                <a:sym typeface="Economica"/>
              </a:rPr>
              <a:t>Judy Cha</a:t>
            </a:r>
            <a:endParaRPr sz="2200">
              <a:latin typeface="Economica"/>
              <a:ea typeface="Economica"/>
              <a:cs typeface="Economica"/>
              <a:sym typeface="Economica"/>
            </a:endParaRPr>
          </a:p>
          <a:p>
            <a:pPr marL="0" marR="0" lvl="0" indent="0" algn="l" rtl="0">
              <a:lnSpc>
                <a:spcPct val="100000"/>
              </a:lnSpc>
              <a:spcBef>
                <a:spcPts val="0"/>
              </a:spcBef>
              <a:spcAft>
                <a:spcPts val="0"/>
              </a:spcAft>
              <a:buNone/>
            </a:pPr>
            <a:r>
              <a:rPr lang="en" sz="2200">
                <a:latin typeface="Economica"/>
                <a:ea typeface="Economica"/>
                <a:cs typeface="Economica"/>
                <a:sym typeface="Economica"/>
              </a:rPr>
              <a:t>Taiwo Owoseni</a:t>
            </a:r>
            <a:endParaRPr sz="2200">
              <a:latin typeface="Economica"/>
              <a:ea typeface="Economica"/>
              <a:cs typeface="Economica"/>
              <a:sym typeface="Economica"/>
            </a:endParaRPr>
          </a:p>
          <a:p>
            <a:pPr marL="0" marR="0" lvl="0" indent="0" algn="l" rtl="0">
              <a:lnSpc>
                <a:spcPct val="100000"/>
              </a:lnSpc>
              <a:spcBef>
                <a:spcPts val="0"/>
              </a:spcBef>
              <a:spcAft>
                <a:spcPts val="0"/>
              </a:spcAft>
              <a:buNone/>
            </a:pPr>
            <a:r>
              <a:rPr lang="en" sz="2200">
                <a:latin typeface="Economica"/>
                <a:ea typeface="Economica"/>
                <a:cs typeface="Economica"/>
                <a:sym typeface="Economica"/>
              </a:rPr>
              <a:t>Vika Zhou</a:t>
            </a:r>
            <a:endParaRPr sz="2900">
              <a:latin typeface="Economica"/>
              <a:ea typeface="Economica"/>
              <a:cs typeface="Economica"/>
              <a:sym typeface="Economica"/>
            </a:endParaRPr>
          </a:p>
          <a:p>
            <a:pPr marL="0" lvl="0" indent="0" algn="ctr" rtl="0">
              <a:spcBef>
                <a:spcPts val="0"/>
              </a:spcBef>
              <a:spcAft>
                <a:spcPts val="1200"/>
              </a:spcAft>
              <a:buClr>
                <a:schemeClr val="dk1"/>
              </a:buClr>
              <a:buSzPts val="1100"/>
              <a:buFont typeface="Arial"/>
              <a:buNone/>
            </a:pPr>
            <a:endParaRPr sz="2900">
              <a:latin typeface="Economica"/>
              <a:ea typeface="Economica"/>
              <a:cs typeface="Economica"/>
              <a:sym typeface="Economica"/>
            </a:endParaRPr>
          </a:p>
        </p:txBody>
      </p:sp>
      <p:pic>
        <p:nvPicPr>
          <p:cNvPr id="2" name="Slide 1 EEF">
            <a:hlinkClick r:id="" action="ppaction://media"/>
            <a:extLst>
              <a:ext uri="{FF2B5EF4-FFF2-40B4-BE49-F238E27FC236}">
                <a16:creationId xmlns:a16="http://schemas.microsoft.com/office/drawing/2014/main" id="{7C335275-30F6-BECD-BC02-B3B5B0F5148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60700" y="4166350"/>
            <a:ext cx="609600" cy="609600"/>
          </a:xfrm>
          <a:prstGeom prst="rect">
            <a:avLst/>
          </a:prstGeom>
        </p:spPr>
      </p:pic>
      <p:pic>
        <p:nvPicPr>
          <p:cNvPr id="7" name="Picture 6" descr="Icon&#10;&#10;Description automatically generated">
            <a:extLst>
              <a:ext uri="{FF2B5EF4-FFF2-40B4-BE49-F238E27FC236}">
                <a16:creationId xmlns:a16="http://schemas.microsoft.com/office/drawing/2014/main" id="{2CF724ED-9BAE-12C6-3416-C13857D8B1D0}"/>
              </a:ext>
            </a:extLst>
          </p:cNvPr>
          <p:cNvPicPr>
            <a:picLocks noChangeAspect="1"/>
          </p:cNvPicPr>
          <p:nvPr/>
        </p:nvPicPr>
        <p:blipFill>
          <a:blip r:embed="rId6"/>
          <a:stretch>
            <a:fillRect/>
          </a:stretch>
        </p:blipFill>
        <p:spPr>
          <a:xfrm>
            <a:off x="172792" y="2220602"/>
            <a:ext cx="2146583" cy="2415721"/>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6000"/>
    </mc:Choice>
    <mc:Fallback xmlns="">
      <p:transition spd="slow" advTm="16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97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26"/>
          <p:cNvSpPr txBox="1"/>
          <p:nvPr/>
        </p:nvSpPr>
        <p:spPr>
          <a:xfrm>
            <a:off x="711775" y="219900"/>
            <a:ext cx="2395500" cy="915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1000" b="1">
                <a:solidFill>
                  <a:srgbClr val="191919"/>
                </a:solidFill>
                <a:latin typeface="Anaheim"/>
                <a:ea typeface="Anaheim"/>
                <a:cs typeface="Anaheim"/>
                <a:sym typeface="Anaheim"/>
              </a:rPr>
              <a:t>Correlation One</a:t>
            </a:r>
            <a:endParaRPr sz="1000" b="1">
              <a:solidFill>
                <a:srgbClr val="191919"/>
              </a:solidFill>
              <a:latin typeface="Anaheim"/>
              <a:ea typeface="Anaheim"/>
              <a:cs typeface="Anaheim"/>
              <a:sym typeface="Anaheim"/>
            </a:endParaRPr>
          </a:p>
        </p:txBody>
      </p:sp>
      <p:sp>
        <p:nvSpPr>
          <p:cNvPr id="278" name="Google Shape;278;p2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rmAutofit/>
          </a:bodyPr>
          <a:lstStyle/>
          <a:p>
            <a:pPr marL="0" lvl="0" indent="0" algn="r" rtl="0">
              <a:spcBef>
                <a:spcPts val="0"/>
              </a:spcBef>
              <a:spcAft>
                <a:spcPts val="0"/>
              </a:spcAft>
              <a:buNone/>
            </a:pPr>
            <a:fld id="{00000000-1234-1234-1234-123412341234}" type="slidenum">
              <a:rPr lang="en"/>
              <a:t>10</a:t>
            </a:fld>
            <a:endParaRPr/>
          </a:p>
        </p:txBody>
      </p:sp>
      <p:sp>
        <p:nvSpPr>
          <p:cNvPr id="279" name="Google Shape;279;p26"/>
          <p:cNvSpPr txBox="1"/>
          <p:nvPr/>
        </p:nvSpPr>
        <p:spPr>
          <a:xfrm>
            <a:off x="6409025" y="236625"/>
            <a:ext cx="2015100" cy="91500"/>
          </a:xfrm>
          <a:prstGeom prst="rect">
            <a:avLst/>
          </a:prstGeom>
          <a:noFill/>
          <a:ln>
            <a:noFill/>
          </a:ln>
        </p:spPr>
        <p:txBody>
          <a:bodyPr spcFirstLastPara="1" wrap="square" lIns="0" tIns="0" rIns="0" bIns="0" anchor="ctr" anchorCtr="0">
            <a:noAutofit/>
          </a:bodyPr>
          <a:lstStyle/>
          <a:p>
            <a:pPr marL="914400" lvl="0" indent="0" algn="r" rtl="0">
              <a:spcBef>
                <a:spcPts val="0"/>
              </a:spcBef>
              <a:spcAft>
                <a:spcPts val="0"/>
              </a:spcAft>
              <a:buNone/>
            </a:pPr>
            <a:r>
              <a:rPr lang="en" sz="1000">
                <a:solidFill>
                  <a:srgbClr val="191919"/>
                </a:solidFill>
                <a:latin typeface="Anaheim"/>
                <a:ea typeface="Anaheim"/>
                <a:cs typeface="Anaheim"/>
                <a:sym typeface="Anaheim"/>
              </a:rPr>
              <a:t>Data</a:t>
            </a:r>
            <a:endParaRPr sz="1000">
              <a:solidFill>
                <a:srgbClr val="191919"/>
              </a:solidFill>
              <a:latin typeface="Anaheim"/>
              <a:ea typeface="Anaheim"/>
              <a:cs typeface="Anaheim"/>
              <a:sym typeface="Anaheim"/>
            </a:endParaRPr>
          </a:p>
        </p:txBody>
      </p:sp>
      <p:sp>
        <p:nvSpPr>
          <p:cNvPr id="280" name="Google Shape;280;p26"/>
          <p:cNvSpPr txBox="1"/>
          <p:nvPr/>
        </p:nvSpPr>
        <p:spPr>
          <a:xfrm>
            <a:off x="6400675" y="4833925"/>
            <a:ext cx="2015100" cy="91500"/>
          </a:xfrm>
          <a:prstGeom prst="rect">
            <a:avLst/>
          </a:prstGeom>
          <a:noFill/>
          <a:ln>
            <a:noFill/>
          </a:ln>
        </p:spPr>
        <p:txBody>
          <a:bodyPr spcFirstLastPara="1" wrap="square" lIns="0" tIns="0" rIns="0" bIns="0" anchor="ctr" anchorCtr="0">
            <a:noAutofit/>
          </a:bodyPr>
          <a:lstStyle/>
          <a:p>
            <a:pPr marL="914400" lvl="0" indent="0" algn="r" rtl="0">
              <a:spcBef>
                <a:spcPts val="0"/>
              </a:spcBef>
              <a:spcAft>
                <a:spcPts val="0"/>
              </a:spcAft>
              <a:buNone/>
            </a:pPr>
            <a:r>
              <a:rPr lang="en" sz="1000">
                <a:solidFill>
                  <a:srgbClr val="191919"/>
                </a:solidFill>
                <a:latin typeface="Anaheim"/>
                <a:ea typeface="Anaheim"/>
                <a:cs typeface="Anaheim"/>
                <a:sym typeface="Anaheim"/>
              </a:rPr>
              <a:t>2022 DS4A Capstone</a:t>
            </a:r>
            <a:endParaRPr sz="1000">
              <a:solidFill>
                <a:srgbClr val="191919"/>
              </a:solidFill>
              <a:latin typeface="Anaheim"/>
              <a:ea typeface="Anaheim"/>
              <a:cs typeface="Anaheim"/>
              <a:sym typeface="Anaheim"/>
            </a:endParaRPr>
          </a:p>
        </p:txBody>
      </p:sp>
      <p:sp>
        <p:nvSpPr>
          <p:cNvPr id="281" name="Google Shape;281;p26"/>
          <p:cNvSpPr txBox="1"/>
          <p:nvPr/>
        </p:nvSpPr>
        <p:spPr>
          <a:xfrm>
            <a:off x="454675" y="983125"/>
            <a:ext cx="1577700" cy="1081500"/>
          </a:xfrm>
          <a:prstGeom prst="rect">
            <a:avLst/>
          </a:prstGeom>
          <a:solidFill>
            <a:srgbClr val="191919"/>
          </a:solidFill>
          <a:ln w="9525" cap="flat" cmpd="sng">
            <a:solidFill>
              <a:srgbClr val="FFC8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800">
                <a:solidFill>
                  <a:srgbClr val="FFC800"/>
                </a:solidFill>
                <a:latin typeface="Anton"/>
                <a:ea typeface="Anton"/>
                <a:cs typeface="Anton"/>
                <a:sym typeface="Anton"/>
              </a:rPr>
              <a:t>Abortion Status</a:t>
            </a:r>
            <a:endParaRPr sz="1800">
              <a:solidFill>
                <a:srgbClr val="FFC800"/>
              </a:solidFill>
              <a:latin typeface="Anton"/>
              <a:ea typeface="Anton"/>
              <a:cs typeface="Anton"/>
              <a:sym typeface="Anton"/>
            </a:endParaRPr>
          </a:p>
          <a:p>
            <a:pPr marL="0" lvl="0" indent="0" algn="ctr" rtl="0">
              <a:spcBef>
                <a:spcPts val="0"/>
              </a:spcBef>
              <a:spcAft>
                <a:spcPts val="0"/>
              </a:spcAft>
              <a:buNone/>
            </a:pPr>
            <a:r>
              <a:rPr lang="en" sz="1800">
                <a:solidFill>
                  <a:srgbClr val="FFC800"/>
                </a:solidFill>
                <a:latin typeface="Anton"/>
                <a:ea typeface="Anton"/>
                <a:cs typeface="Anton"/>
                <a:sym typeface="Anton"/>
              </a:rPr>
              <a:t>Classification</a:t>
            </a:r>
            <a:endParaRPr sz="2200">
              <a:solidFill>
                <a:srgbClr val="FFC800"/>
              </a:solidFill>
              <a:latin typeface="Anton"/>
              <a:ea typeface="Anton"/>
              <a:cs typeface="Anton"/>
              <a:sym typeface="Anton"/>
            </a:endParaRPr>
          </a:p>
        </p:txBody>
      </p:sp>
      <p:grpSp>
        <p:nvGrpSpPr>
          <p:cNvPr id="282" name="Google Shape;282;p26"/>
          <p:cNvGrpSpPr/>
          <p:nvPr/>
        </p:nvGrpSpPr>
        <p:grpSpPr>
          <a:xfrm>
            <a:off x="2759500" y="611275"/>
            <a:ext cx="2619900" cy="1825200"/>
            <a:chOff x="2759500" y="611275"/>
            <a:chExt cx="2619900" cy="1825200"/>
          </a:xfrm>
        </p:grpSpPr>
        <p:sp>
          <p:nvSpPr>
            <p:cNvPr id="283" name="Google Shape;283;p26"/>
            <p:cNvSpPr txBox="1"/>
            <p:nvPr/>
          </p:nvSpPr>
          <p:spPr>
            <a:xfrm>
              <a:off x="2759500" y="611275"/>
              <a:ext cx="2619900" cy="1825200"/>
            </a:xfrm>
            <a:prstGeom prst="rect">
              <a:avLst/>
            </a:prstGeom>
            <a:solidFill>
              <a:srgbClr val="FFF2CC"/>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Open Sans"/>
                  <a:ea typeface="Open Sans"/>
                  <a:cs typeface="Open Sans"/>
                  <a:sym typeface="Open Sans"/>
                </a:rPr>
                <a:t> </a:t>
              </a:r>
              <a:r>
                <a:rPr lang="en" b="1">
                  <a:latin typeface="Open Sans"/>
                  <a:ea typeface="Open Sans"/>
                  <a:cs typeface="Open Sans"/>
                  <a:sym typeface="Open Sans"/>
                </a:rPr>
                <a:t> </a:t>
              </a:r>
              <a:r>
                <a:rPr lang="en" sz="2000" b="1">
                  <a:latin typeface="Economica"/>
                  <a:ea typeface="Economica"/>
                  <a:cs typeface="Economica"/>
                  <a:sym typeface="Economica"/>
                </a:rPr>
                <a:t>  Data Source</a:t>
              </a:r>
              <a:endParaRPr sz="2000" b="1">
                <a:latin typeface="Economica"/>
                <a:ea typeface="Economica"/>
                <a:cs typeface="Economica"/>
                <a:sym typeface="Economica"/>
              </a:endParaRPr>
            </a:p>
            <a:p>
              <a:pPr marL="0" lvl="0" indent="0" algn="l" rtl="0">
                <a:spcBef>
                  <a:spcPts val="0"/>
                </a:spcBef>
                <a:spcAft>
                  <a:spcPts val="0"/>
                </a:spcAft>
                <a:buNone/>
              </a:pPr>
              <a:endParaRPr b="1">
                <a:latin typeface="Open Sans"/>
                <a:ea typeface="Open Sans"/>
                <a:cs typeface="Open Sans"/>
                <a:sym typeface="Open Sans"/>
              </a:endParaRPr>
            </a:p>
            <a:p>
              <a:pPr marL="0" lvl="0" indent="0" algn="l" rtl="0">
                <a:spcBef>
                  <a:spcPts val="0"/>
                </a:spcBef>
                <a:spcAft>
                  <a:spcPts val="0"/>
                </a:spcAft>
                <a:buNone/>
              </a:pPr>
              <a:endParaRPr b="1">
                <a:latin typeface="Open Sans"/>
                <a:ea typeface="Open Sans"/>
                <a:cs typeface="Open Sans"/>
                <a:sym typeface="Open Sans"/>
              </a:endParaRPr>
            </a:p>
            <a:p>
              <a:pPr marL="0" lvl="0" indent="0" algn="l" rtl="0">
                <a:spcBef>
                  <a:spcPts val="0"/>
                </a:spcBef>
                <a:spcAft>
                  <a:spcPts val="0"/>
                </a:spcAft>
                <a:buNone/>
              </a:pPr>
              <a:endParaRPr b="1">
                <a:latin typeface="Open Sans"/>
                <a:ea typeface="Open Sans"/>
                <a:cs typeface="Open Sans"/>
                <a:sym typeface="Open Sans"/>
              </a:endParaRPr>
            </a:p>
            <a:p>
              <a:pPr marL="0" lvl="0" indent="0" algn="l" rtl="0">
                <a:spcBef>
                  <a:spcPts val="0"/>
                </a:spcBef>
                <a:spcAft>
                  <a:spcPts val="0"/>
                </a:spcAft>
                <a:buNone/>
              </a:pPr>
              <a:endParaRPr b="1">
                <a:latin typeface="Open Sans"/>
                <a:ea typeface="Open Sans"/>
                <a:cs typeface="Open Sans"/>
                <a:sym typeface="Open Sans"/>
              </a:endParaRPr>
            </a:p>
            <a:p>
              <a:pPr marL="0" lvl="0" indent="0" algn="ctr" rtl="0">
                <a:spcBef>
                  <a:spcPts val="0"/>
                </a:spcBef>
                <a:spcAft>
                  <a:spcPts val="0"/>
                </a:spcAft>
                <a:buNone/>
              </a:pPr>
              <a:endParaRPr b="1">
                <a:latin typeface="Open Sans"/>
                <a:ea typeface="Open Sans"/>
                <a:cs typeface="Open Sans"/>
                <a:sym typeface="Open Sans"/>
              </a:endParaRPr>
            </a:p>
            <a:p>
              <a:pPr marL="0" lvl="0" indent="0" algn="ctr" rtl="0">
                <a:spcBef>
                  <a:spcPts val="0"/>
                </a:spcBef>
                <a:spcAft>
                  <a:spcPts val="0"/>
                </a:spcAft>
                <a:buNone/>
              </a:pPr>
              <a:endParaRPr b="1">
                <a:latin typeface="Open Sans"/>
                <a:ea typeface="Open Sans"/>
                <a:cs typeface="Open Sans"/>
                <a:sym typeface="Open Sans"/>
              </a:endParaRPr>
            </a:p>
            <a:p>
              <a:pPr marL="0" lvl="0" indent="0" algn="ctr" rtl="0">
                <a:spcBef>
                  <a:spcPts val="0"/>
                </a:spcBef>
                <a:spcAft>
                  <a:spcPts val="0"/>
                </a:spcAft>
                <a:buNone/>
              </a:pPr>
              <a:endParaRPr b="1">
                <a:latin typeface="Open Sans"/>
                <a:ea typeface="Open Sans"/>
                <a:cs typeface="Open Sans"/>
                <a:sym typeface="Open Sans"/>
              </a:endParaRPr>
            </a:p>
            <a:p>
              <a:pPr marL="0" lvl="0" indent="0" algn="ctr" rtl="0">
                <a:spcBef>
                  <a:spcPts val="0"/>
                </a:spcBef>
                <a:spcAft>
                  <a:spcPts val="0"/>
                </a:spcAft>
                <a:buNone/>
              </a:pPr>
              <a:endParaRPr b="1">
                <a:latin typeface="Open Sans"/>
                <a:ea typeface="Open Sans"/>
                <a:cs typeface="Open Sans"/>
                <a:sym typeface="Open Sans"/>
              </a:endParaRPr>
            </a:p>
            <a:p>
              <a:pPr marL="0" lvl="0" indent="0" algn="ctr" rtl="0">
                <a:spcBef>
                  <a:spcPts val="0"/>
                </a:spcBef>
                <a:spcAft>
                  <a:spcPts val="0"/>
                </a:spcAft>
                <a:buNone/>
              </a:pPr>
              <a:endParaRPr b="1">
                <a:latin typeface="Open Sans"/>
                <a:ea typeface="Open Sans"/>
                <a:cs typeface="Open Sans"/>
                <a:sym typeface="Open Sans"/>
              </a:endParaRPr>
            </a:p>
            <a:p>
              <a:pPr marL="0" lvl="0" indent="0" algn="l" rtl="0">
                <a:spcBef>
                  <a:spcPts val="0"/>
                </a:spcBef>
                <a:spcAft>
                  <a:spcPts val="0"/>
                </a:spcAft>
                <a:buNone/>
              </a:pPr>
              <a:r>
                <a:rPr lang="en" b="1">
                  <a:latin typeface="Open Sans"/>
                  <a:ea typeface="Open Sans"/>
                  <a:cs typeface="Open Sans"/>
                  <a:sym typeface="Open Sans"/>
                </a:rPr>
                <a:t>   </a:t>
              </a:r>
              <a:endParaRPr b="1">
                <a:latin typeface="Open Sans"/>
                <a:ea typeface="Open Sans"/>
                <a:cs typeface="Open Sans"/>
                <a:sym typeface="Open Sans"/>
              </a:endParaRPr>
            </a:p>
          </p:txBody>
        </p:sp>
        <p:sp>
          <p:nvSpPr>
            <p:cNvPr id="284" name="Google Shape;284;p26"/>
            <p:cNvSpPr txBox="1"/>
            <p:nvPr/>
          </p:nvSpPr>
          <p:spPr>
            <a:xfrm>
              <a:off x="3042625" y="1010875"/>
              <a:ext cx="2082000" cy="1192800"/>
            </a:xfrm>
            <a:prstGeom prst="rect">
              <a:avLst/>
            </a:prstGeom>
            <a:solidFill>
              <a:srgbClr val="191919"/>
            </a:solidFill>
            <a:ln w="9525" cap="flat" cmpd="sng">
              <a:solidFill>
                <a:srgbClr val="FFC8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dirty="0">
                  <a:solidFill>
                    <a:srgbClr val="FFC800"/>
                  </a:solidFill>
                  <a:latin typeface="Anton"/>
                  <a:ea typeface="Anton"/>
                  <a:cs typeface="Anton"/>
                  <a:sym typeface="Anton"/>
                </a:rPr>
                <a:t>The Guttmacher Institute </a:t>
              </a:r>
              <a:endParaRPr dirty="0">
                <a:solidFill>
                  <a:srgbClr val="FFC800"/>
                </a:solidFill>
                <a:latin typeface="Anton"/>
                <a:ea typeface="Anton"/>
                <a:cs typeface="Anton"/>
                <a:sym typeface="Anton"/>
              </a:endParaRPr>
            </a:p>
            <a:p>
              <a:pPr marL="0" lvl="0" indent="0" algn="ctr" rtl="0">
                <a:lnSpc>
                  <a:spcPct val="100000"/>
                </a:lnSpc>
                <a:spcBef>
                  <a:spcPts val="0"/>
                </a:spcBef>
                <a:spcAft>
                  <a:spcPts val="0"/>
                </a:spcAft>
                <a:buNone/>
              </a:pPr>
              <a:r>
                <a:rPr lang="en" dirty="0">
                  <a:solidFill>
                    <a:srgbClr val="FFC800"/>
                  </a:solidFill>
                  <a:latin typeface="Anton"/>
                  <a:ea typeface="Anton"/>
                  <a:cs typeface="Anton"/>
                  <a:sym typeface="Anton"/>
                </a:rPr>
                <a:t>Wikipedia</a:t>
              </a:r>
              <a:endParaRPr dirty="0">
                <a:solidFill>
                  <a:srgbClr val="FFC800"/>
                </a:solidFill>
                <a:latin typeface="Anton"/>
                <a:ea typeface="Anton"/>
                <a:cs typeface="Anton"/>
                <a:sym typeface="Anton"/>
              </a:endParaRPr>
            </a:p>
            <a:p>
              <a:pPr marL="0" lvl="0" indent="0" algn="ctr" rtl="0">
                <a:lnSpc>
                  <a:spcPct val="100000"/>
                </a:lnSpc>
                <a:spcBef>
                  <a:spcPts val="0"/>
                </a:spcBef>
                <a:spcAft>
                  <a:spcPts val="0"/>
                </a:spcAft>
                <a:buNone/>
              </a:pPr>
              <a:r>
                <a:rPr lang="en" dirty="0">
                  <a:solidFill>
                    <a:srgbClr val="FFC800"/>
                  </a:solidFill>
                  <a:latin typeface="Anton"/>
                  <a:ea typeface="Anton"/>
                  <a:cs typeface="Anton"/>
                  <a:sym typeface="Anton"/>
                </a:rPr>
                <a:t>US CDC</a:t>
              </a:r>
              <a:endParaRPr dirty="0">
                <a:solidFill>
                  <a:srgbClr val="FFC800"/>
                </a:solidFill>
                <a:latin typeface="Anton"/>
                <a:ea typeface="Anton"/>
                <a:cs typeface="Anton"/>
                <a:sym typeface="Anton"/>
              </a:endParaRPr>
            </a:p>
            <a:p>
              <a:pPr marL="0" lvl="0" indent="0" algn="ctr" rtl="0">
                <a:lnSpc>
                  <a:spcPct val="100000"/>
                </a:lnSpc>
                <a:spcBef>
                  <a:spcPts val="0"/>
                </a:spcBef>
                <a:spcAft>
                  <a:spcPts val="1200"/>
                </a:spcAft>
                <a:buClr>
                  <a:schemeClr val="dk1"/>
                </a:buClr>
                <a:buSzPts val="1100"/>
                <a:buFont typeface="Arial"/>
                <a:buNone/>
              </a:pPr>
              <a:r>
                <a:rPr lang="en" dirty="0">
                  <a:solidFill>
                    <a:srgbClr val="FFC800"/>
                  </a:solidFill>
                  <a:latin typeface="Anton"/>
                  <a:ea typeface="Anton"/>
                  <a:cs typeface="Anton"/>
                  <a:sym typeface="Anton"/>
                </a:rPr>
                <a:t>The Pew Research Center</a:t>
              </a:r>
              <a:endParaRPr dirty="0">
                <a:solidFill>
                  <a:srgbClr val="FFC800"/>
                </a:solidFill>
                <a:latin typeface="Anton"/>
                <a:ea typeface="Anton"/>
                <a:cs typeface="Anton"/>
                <a:sym typeface="Anton"/>
              </a:endParaRPr>
            </a:p>
          </p:txBody>
        </p:sp>
      </p:grpSp>
      <p:sp>
        <p:nvSpPr>
          <p:cNvPr id="285" name="Google Shape;285;p26"/>
          <p:cNvSpPr txBox="1"/>
          <p:nvPr/>
        </p:nvSpPr>
        <p:spPr>
          <a:xfrm>
            <a:off x="5589175" y="611275"/>
            <a:ext cx="2619900" cy="1825200"/>
          </a:xfrm>
          <a:prstGeom prst="rect">
            <a:avLst/>
          </a:prstGeom>
          <a:solidFill>
            <a:srgbClr val="FFF2CC"/>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dirty="0">
                <a:latin typeface="Economica"/>
                <a:ea typeface="Economica"/>
                <a:cs typeface="Economica"/>
                <a:sym typeface="Economica"/>
              </a:rPr>
              <a:t>Key Features</a:t>
            </a:r>
            <a:endParaRPr sz="1800" b="1" dirty="0">
              <a:latin typeface="Economica"/>
              <a:ea typeface="Economica"/>
              <a:cs typeface="Economica"/>
              <a:sym typeface="Economica"/>
            </a:endParaRPr>
          </a:p>
          <a:p>
            <a:pPr marL="457200" lvl="0" indent="-311150" algn="l" rtl="0">
              <a:lnSpc>
                <a:spcPct val="100000"/>
              </a:lnSpc>
              <a:spcBef>
                <a:spcPts val="0"/>
              </a:spcBef>
              <a:spcAft>
                <a:spcPts val="0"/>
              </a:spcAft>
              <a:buClr>
                <a:schemeClr val="dk1"/>
              </a:buClr>
              <a:buSzPts val="1300"/>
              <a:buFont typeface="Economica"/>
              <a:buChar char="-"/>
            </a:pPr>
            <a:r>
              <a:rPr lang="en" sz="1300" dirty="0">
                <a:solidFill>
                  <a:schemeClr val="dk1"/>
                </a:solidFill>
                <a:latin typeface="Economica"/>
                <a:ea typeface="Economica"/>
                <a:cs typeface="Economica"/>
                <a:sym typeface="Economica"/>
              </a:rPr>
              <a:t>State population</a:t>
            </a:r>
            <a:endParaRPr sz="1300" dirty="0">
              <a:solidFill>
                <a:schemeClr val="dk1"/>
              </a:solidFill>
              <a:latin typeface="Economica"/>
              <a:ea typeface="Economica"/>
              <a:cs typeface="Economica"/>
              <a:sym typeface="Economica"/>
            </a:endParaRPr>
          </a:p>
          <a:p>
            <a:pPr marL="457200" lvl="0" indent="-311150" algn="l" rtl="0">
              <a:lnSpc>
                <a:spcPct val="100000"/>
              </a:lnSpc>
              <a:spcBef>
                <a:spcPts val="0"/>
              </a:spcBef>
              <a:spcAft>
                <a:spcPts val="0"/>
              </a:spcAft>
              <a:buClr>
                <a:schemeClr val="dk1"/>
              </a:buClr>
              <a:buSzPts val="1300"/>
              <a:buFont typeface="Economica"/>
              <a:buChar char="-"/>
            </a:pPr>
            <a:r>
              <a:rPr lang="en" sz="1300" dirty="0">
                <a:solidFill>
                  <a:schemeClr val="dk1"/>
                </a:solidFill>
                <a:latin typeface="Economica"/>
                <a:ea typeface="Economica"/>
                <a:cs typeface="Economica"/>
                <a:sym typeface="Economica"/>
              </a:rPr>
              <a:t>Number of pregnancies</a:t>
            </a:r>
            <a:endParaRPr sz="1300" dirty="0">
              <a:solidFill>
                <a:schemeClr val="dk1"/>
              </a:solidFill>
              <a:latin typeface="Economica"/>
              <a:ea typeface="Economica"/>
              <a:cs typeface="Economica"/>
              <a:sym typeface="Economica"/>
            </a:endParaRPr>
          </a:p>
          <a:p>
            <a:pPr marL="457200" lvl="0" indent="-311150" algn="l" rtl="0">
              <a:lnSpc>
                <a:spcPct val="100000"/>
              </a:lnSpc>
              <a:spcBef>
                <a:spcPts val="0"/>
              </a:spcBef>
              <a:spcAft>
                <a:spcPts val="0"/>
              </a:spcAft>
              <a:buClr>
                <a:schemeClr val="dk1"/>
              </a:buClr>
              <a:buSzPts val="1300"/>
              <a:buFont typeface="Economica"/>
              <a:buChar char="-"/>
            </a:pPr>
            <a:r>
              <a:rPr lang="en" sz="1300" dirty="0">
                <a:solidFill>
                  <a:schemeClr val="dk1"/>
                </a:solidFill>
                <a:latin typeface="Economica"/>
                <a:ea typeface="Economica"/>
                <a:cs typeface="Economica"/>
                <a:sym typeface="Economica"/>
              </a:rPr>
              <a:t>Number of abortions</a:t>
            </a:r>
            <a:endParaRPr sz="1300" dirty="0">
              <a:solidFill>
                <a:schemeClr val="dk1"/>
              </a:solidFill>
              <a:latin typeface="Economica"/>
              <a:ea typeface="Economica"/>
              <a:cs typeface="Economica"/>
              <a:sym typeface="Economica"/>
            </a:endParaRPr>
          </a:p>
          <a:p>
            <a:pPr marL="457200" lvl="0" indent="-311150" algn="l" rtl="0">
              <a:lnSpc>
                <a:spcPct val="100000"/>
              </a:lnSpc>
              <a:spcBef>
                <a:spcPts val="0"/>
              </a:spcBef>
              <a:spcAft>
                <a:spcPts val="0"/>
              </a:spcAft>
              <a:buClr>
                <a:schemeClr val="dk1"/>
              </a:buClr>
              <a:buSzPts val="1300"/>
              <a:buFont typeface="Economica"/>
              <a:buChar char="-"/>
            </a:pPr>
            <a:r>
              <a:rPr lang="en" sz="1300" dirty="0">
                <a:solidFill>
                  <a:schemeClr val="dk1"/>
                </a:solidFill>
                <a:latin typeface="Economica"/>
                <a:ea typeface="Economica"/>
                <a:cs typeface="Economica"/>
                <a:sym typeface="Economica"/>
              </a:rPr>
              <a:t>Abortion ban status  </a:t>
            </a:r>
            <a:endParaRPr sz="1300" dirty="0">
              <a:solidFill>
                <a:schemeClr val="dk1"/>
              </a:solidFill>
              <a:latin typeface="Economica"/>
              <a:ea typeface="Economica"/>
              <a:cs typeface="Economica"/>
              <a:sym typeface="Economica"/>
            </a:endParaRPr>
          </a:p>
          <a:p>
            <a:pPr marL="457200" lvl="0" indent="-317500" algn="l" rtl="0">
              <a:lnSpc>
                <a:spcPct val="100000"/>
              </a:lnSpc>
              <a:spcBef>
                <a:spcPts val="0"/>
              </a:spcBef>
              <a:spcAft>
                <a:spcPts val="0"/>
              </a:spcAft>
              <a:buClr>
                <a:schemeClr val="dk1"/>
              </a:buClr>
              <a:buSzPts val="1400"/>
              <a:buFont typeface="Economica"/>
              <a:buChar char="-"/>
            </a:pPr>
            <a:r>
              <a:rPr lang="en" sz="1300" dirty="0">
                <a:solidFill>
                  <a:schemeClr val="dk1"/>
                </a:solidFill>
                <a:latin typeface="Economica"/>
                <a:ea typeface="Economica"/>
                <a:cs typeface="Economica"/>
                <a:sym typeface="Economica"/>
              </a:rPr>
              <a:t>913 observations, 1988-201</a:t>
            </a:r>
            <a:r>
              <a:rPr lang="en" dirty="0">
                <a:solidFill>
                  <a:schemeClr val="dk1"/>
                </a:solidFill>
                <a:latin typeface="Economica"/>
                <a:ea typeface="Economica"/>
                <a:cs typeface="Economica"/>
                <a:sym typeface="Economica"/>
              </a:rPr>
              <a:t>7</a:t>
            </a:r>
            <a:endParaRPr dirty="0">
              <a:solidFill>
                <a:schemeClr val="dk1"/>
              </a:solidFill>
              <a:latin typeface="Economica"/>
              <a:ea typeface="Economica"/>
              <a:cs typeface="Economica"/>
              <a:sym typeface="Economica"/>
            </a:endParaRPr>
          </a:p>
          <a:p>
            <a:pPr marL="457200" lvl="0" indent="0" algn="ctr" rtl="0">
              <a:spcBef>
                <a:spcPts val="1200"/>
              </a:spcBef>
              <a:spcAft>
                <a:spcPts val="0"/>
              </a:spcAft>
              <a:buNone/>
            </a:pPr>
            <a:endParaRPr b="1" dirty="0">
              <a:latin typeface="Open Sans"/>
              <a:ea typeface="Open Sans"/>
              <a:cs typeface="Open Sans"/>
              <a:sym typeface="Open Sans"/>
            </a:endParaRPr>
          </a:p>
        </p:txBody>
      </p:sp>
      <p:cxnSp>
        <p:nvCxnSpPr>
          <p:cNvPr id="286" name="Google Shape;286;p26"/>
          <p:cNvCxnSpPr/>
          <p:nvPr/>
        </p:nvCxnSpPr>
        <p:spPr>
          <a:xfrm>
            <a:off x="2070400" y="1471125"/>
            <a:ext cx="500400" cy="600"/>
          </a:xfrm>
          <a:prstGeom prst="straightConnector1">
            <a:avLst/>
          </a:prstGeom>
          <a:noFill/>
          <a:ln w="9525" cap="flat" cmpd="sng">
            <a:solidFill>
              <a:schemeClr val="dk1"/>
            </a:solidFill>
            <a:prstDash val="solid"/>
            <a:round/>
            <a:headEnd type="none" w="med" len="med"/>
            <a:tailEnd type="triangle" w="med" len="med"/>
          </a:ln>
        </p:spPr>
      </p:cxnSp>
      <p:sp>
        <p:nvSpPr>
          <p:cNvPr id="287" name="Google Shape;287;p26"/>
          <p:cNvSpPr txBox="1"/>
          <p:nvPr/>
        </p:nvSpPr>
        <p:spPr>
          <a:xfrm>
            <a:off x="416575" y="3100525"/>
            <a:ext cx="1653900" cy="809100"/>
          </a:xfrm>
          <a:prstGeom prst="rect">
            <a:avLst/>
          </a:prstGeom>
          <a:solidFill>
            <a:srgbClr val="191919"/>
          </a:solidFill>
          <a:ln w="9525" cap="flat" cmpd="sng">
            <a:solidFill>
              <a:srgbClr val="FFC8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200" b="1" dirty="0">
                <a:solidFill>
                  <a:srgbClr val="FFC800"/>
                </a:solidFill>
                <a:latin typeface="Economica"/>
                <a:ea typeface="Economica"/>
                <a:cs typeface="Economica"/>
                <a:sym typeface="Economica"/>
              </a:rPr>
              <a:t> </a:t>
            </a:r>
            <a:r>
              <a:rPr lang="en" sz="2000" dirty="0">
                <a:solidFill>
                  <a:srgbClr val="FFC800"/>
                </a:solidFill>
                <a:latin typeface="Anton"/>
                <a:ea typeface="Anton"/>
                <a:cs typeface="Anton"/>
                <a:sym typeface="Anton"/>
              </a:rPr>
              <a:t>Opinion Mining</a:t>
            </a:r>
            <a:endParaRPr sz="2000" dirty="0">
              <a:solidFill>
                <a:srgbClr val="FFC800"/>
              </a:solidFill>
              <a:latin typeface="Anton"/>
              <a:ea typeface="Anton"/>
              <a:cs typeface="Anton"/>
              <a:sym typeface="Anton"/>
            </a:endParaRPr>
          </a:p>
        </p:txBody>
      </p:sp>
      <p:grpSp>
        <p:nvGrpSpPr>
          <p:cNvPr id="288" name="Google Shape;288;p26"/>
          <p:cNvGrpSpPr/>
          <p:nvPr/>
        </p:nvGrpSpPr>
        <p:grpSpPr>
          <a:xfrm>
            <a:off x="2759500" y="2592475"/>
            <a:ext cx="2619900" cy="1825200"/>
            <a:chOff x="2759500" y="2592475"/>
            <a:chExt cx="2619900" cy="1825200"/>
          </a:xfrm>
        </p:grpSpPr>
        <p:sp>
          <p:nvSpPr>
            <p:cNvPr id="289" name="Google Shape;289;p26"/>
            <p:cNvSpPr txBox="1"/>
            <p:nvPr/>
          </p:nvSpPr>
          <p:spPr>
            <a:xfrm>
              <a:off x="2759500" y="2592475"/>
              <a:ext cx="2619900" cy="1825200"/>
            </a:xfrm>
            <a:prstGeom prst="rect">
              <a:avLst/>
            </a:prstGeom>
            <a:solidFill>
              <a:srgbClr val="FFF2CC"/>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dirty="0">
                  <a:latin typeface="Economica"/>
                  <a:ea typeface="Economica"/>
                  <a:cs typeface="Economica"/>
                  <a:sym typeface="Economica"/>
                </a:rPr>
                <a:t> </a:t>
              </a:r>
              <a:r>
                <a:rPr lang="en" sz="2000" b="1" dirty="0">
                  <a:latin typeface="Economica"/>
                  <a:ea typeface="Economica"/>
                  <a:cs typeface="Economica"/>
                  <a:sym typeface="Economica"/>
                </a:rPr>
                <a:t>   Data Source</a:t>
              </a:r>
              <a:endParaRPr sz="2000" b="1" dirty="0">
                <a:latin typeface="Economica"/>
                <a:ea typeface="Economica"/>
                <a:cs typeface="Economica"/>
                <a:sym typeface="Economica"/>
              </a:endParaRPr>
            </a:p>
            <a:p>
              <a:pPr marL="0" lvl="0" indent="0" algn="l" rtl="0">
                <a:spcBef>
                  <a:spcPts val="0"/>
                </a:spcBef>
                <a:spcAft>
                  <a:spcPts val="0"/>
                </a:spcAft>
                <a:buNone/>
              </a:pPr>
              <a:endParaRPr b="1" dirty="0">
                <a:latin typeface="Open Sans"/>
                <a:ea typeface="Open Sans"/>
                <a:cs typeface="Open Sans"/>
                <a:sym typeface="Open Sans"/>
              </a:endParaRPr>
            </a:p>
            <a:p>
              <a:pPr marL="0" lvl="0" indent="0" algn="l" rtl="0">
                <a:spcBef>
                  <a:spcPts val="0"/>
                </a:spcBef>
                <a:spcAft>
                  <a:spcPts val="0"/>
                </a:spcAft>
                <a:buNone/>
              </a:pPr>
              <a:endParaRPr b="1" dirty="0">
                <a:latin typeface="Open Sans"/>
                <a:ea typeface="Open Sans"/>
                <a:cs typeface="Open Sans"/>
                <a:sym typeface="Open Sans"/>
              </a:endParaRPr>
            </a:p>
            <a:p>
              <a:pPr marL="0" lvl="0" indent="0" algn="l" rtl="0">
                <a:spcBef>
                  <a:spcPts val="0"/>
                </a:spcBef>
                <a:spcAft>
                  <a:spcPts val="0"/>
                </a:spcAft>
                <a:buNone/>
              </a:pPr>
              <a:endParaRPr b="1" dirty="0">
                <a:latin typeface="Open Sans"/>
                <a:ea typeface="Open Sans"/>
                <a:cs typeface="Open Sans"/>
                <a:sym typeface="Open Sans"/>
              </a:endParaRPr>
            </a:p>
            <a:p>
              <a:pPr marL="0" lvl="0" indent="0" algn="ctr" rtl="0">
                <a:spcBef>
                  <a:spcPts val="0"/>
                </a:spcBef>
                <a:spcAft>
                  <a:spcPts val="0"/>
                </a:spcAft>
                <a:buNone/>
              </a:pPr>
              <a:endParaRPr b="1" dirty="0">
                <a:latin typeface="Open Sans"/>
                <a:ea typeface="Open Sans"/>
                <a:cs typeface="Open Sans"/>
                <a:sym typeface="Open Sans"/>
              </a:endParaRPr>
            </a:p>
            <a:p>
              <a:pPr marL="0" lvl="0" indent="0" algn="ctr" rtl="0">
                <a:spcBef>
                  <a:spcPts val="0"/>
                </a:spcBef>
                <a:spcAft>
                  <a:spcPts val="0"/>
                </a:spcAft>
                <a:buNone/>
              </a:pPr>
              <a:endParaRPr b="1" dirty="0">
                <a:latin typeface="Open Sans"/>
                <a:ea typeface="Open Sans"/>
                <a:cs typeface="Open Sans"/>
                <a:sym typeface="Open Sans"/>
              </a:endParaRPr>
            </a:p>
            <a:p>
              <a:pPr marL="0" lvl="0" indent="0" algn="ctr" rtl="0">
                <a:spcBef>
                  <a:spcPts val="0"/>
                </a:spcBef>
                <a:spcAft>
                  <a:spcPts val="0"/>
                </a:spcAft>
                <a:buNone/>
              </a:pPr>
              <a:endParaRPr b="1" dirty="0">
                <a:latin typeface="Open Sans"/>
                <a:ea typeface="Open Sans"/>
                <a:cs typeface="Open Sans"/>
                <a:sym typeface="Open Sans"/>
              </a:endParaRPr>
            </a:p>
            <a:p>
              <a:pPr marL="0" lvl="0" indent="0" algn="ctr" rtl="0">
                <a:spcBef>
                  <a:spcPts val="0"/>
                </a:spcBef>
                <a:spcAft>
                  <a:spcPts val="0"/>
                </a:spcAft>
                <a:buNone/>
              </a:pPr>
              <a:endParaRPr b="1" dirty="0">
                <a:latin typeface="Open Sans"/>
                <a:ea typeface="Open Sans"/>
                <a:cs typeface="Open Sans"/>
                <a:sym typeface="Open Sans"/>
              </a:endParaRPr>
            </a:p>
            <a:p>
              <a:pPr marL="0" lvl="0" indent="0" algn="ctr" rtl="0">
                <a:spcBef>
                  <a:spcPts val="0"/>
                </a:spcBef>
                <a:spcAft>
                  <a:spcPts val="0"/>
                </a:spcAft>
                <a:buNone/>
              </a:pPr>
              <a:endParaRPr b="1" dirty="0">
                <a:latin typeface="Open Sans"/>
                <a:ea typeface="Open Sans"/>
                <a:cs typeface="Open Sans"/>
                <a:sym typeface="Open Sans"/>
              </a:endParaRPr>
            </a:p>
            <a:p>
              <a:pPr marL="0" lvl="0" indent="0" algn="l" rtl="0">
                <a:spcBef>
                  <a:spcPts val="0"/>
                </a:spcBef>
                <a:spcAft>
                  <a:spcPts val="0"/>
                </a:spcAft>
                <a:buNone/>
              </a:pPr>
              <a:r>
                <a:rPr lang="en" b="1" dirty="0">
                  <a:latin typeface="Open Sans"/>
                  <a:ea typeface="Open Sans"/>
                  <a:cs typeface="Open Sans"/>
                  <a:sym typeface="Open Sans"/>
                </a:rPr>
                <a:t>   </a:t>
              </a:r>
              <a:endParaRPr b="1" dirty="0">
                <a:latin typeface="Open Sans"/>
                <a:ea typeface="Open Sans"/>
                <a:cs typeface="Open Sans"/>
                <a:sym typeface="Open Sans"/>
              </a:endParaRPr>
            </a:p>
          </p:txBody>
        </p:sp>
        <p:sp>
          <p:nvSpPr>
            <p:cNvPr id="290" name="Google Shape;290;p26"/>
            <p:cNvSpPr txBox="1"/>
            <p:nvPr/>
          </p:nvSpPr>
          <p:spPr>
            <a:xfrm>
              <a:off x="3042625" y="2992075"/>
              <a:ext cx="2082000" cy="1160700"/>
            </a:xfrm>
            <a:prstGeom prst="rect">
              <a:avLst/>
            </a:prstGeom>
            <a:solidFill>
              <a:srgbClr val="191919"/>
            </a:solidFill>
            <a:ln w="9525" cap="flat" cmpd="sng">
              <a:solidFill>
                <a:srgbClr val="FFC8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700" dirty="0">
                  <a:solidFill>
                    <a:srgbClr val="FFC800"/>
                  </a:solidFill>
                  <a:latin typeface="Anton"/>
                  <a:ea typeface="Anton"/>
                  <a:cs typeface="Anton"/>
                  <a:sym typeface="Anton"/>
                </a:rPr>
                <a:t>Surge AI</a:t>
              </a:r>
              <a:endParaRPr sz="1700" dirty="0">
                <a:solidFill>
                  <a:srgbClr val="FFC800"/>
                </a:solidFill>
                <a:latin typeface="Anton"/>
                <a:ea typeface="Anton"/>
                <a:cs typeface="Anton"/>
                <a:sym typeface="Anton"/>
              </a:endParaRPr>
            </a:p>
            <a:p>
              <a:pPr marL="0" lvl="0" indent="0" algn="ctr" rtl="0">
                <a:lnSpc>
                  <a:spcPct val="100000"/>
                </a:lnSpc>
                <a:spcBef>
                  <a:spcPts val="0"/>
                </a:spcBef>
                <a:spcAft>
                  <a:spcPts val="0"/>
                </a:spcAft>
                <a:buNone/>
              </a:pPr>
              <a:r>
                <a:rPr lang="en" sz="1700" dirty="0">
                  <a:solidFill>
                    <a:srgbClr val="FFC800"/>
                  </a:solidFill>
                  <a:latin typeface="Anton"/>
                  <a:ea typeface="Anton"/>
                  <a:cs typeface="Anton"/>
                  <a:sym typeface="Anton"/>
                </a:rPr>
                <a:t>Twitter</a:t>
              </a:r>
              <a:endParaRPr sz="1700" dirty="0">
                <a:solidFill>
                  <a:srgbClr val="FFC800"/>
                </a:solidFill>
                <a:latin typeface="Anton"/>
                <a:ea typeface="Anton"/>
                <a:cs typeface="Anton"/>
                <a:sym typeface="Anton"/>
              </a:endParaRPr>
            </a:p>
          </p:txBody>
        </p:sp>
      </p:grpSp>
      <p:sp>
        <p:nvSpPr>
          <p:cNvPr id="291" name="Google Shape;291;p26"/>
          <p:cNvSpPr txBox="1"/>
          <p:nvPr/>
        </p:nvSpPr>
        <p:spPr>
          <a:xfrm>
            <a:off x="5589175" y="2592475"/>
            <a:ext cx="2619900" cy="1825200"/>
          </a:xfrm>
          <a:prstGeom prst="rect">
            <a:avLst/>
          </a:prstGeom>
          <a:solidFill>
            <a:srgbClr val="FFF2CC"/>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700" b="1" dirty="0">
                <a:latin typeface="Economica"/>
                <a:ea typeface="Economica"/>
                <a:cs typeface="Economica"/>
                <a:sym typeface="Economica"/>
              </a:rPr>
              <a:t>Key Features</a:t>
            </a:r>
            <a:endParaRPr sz="1700" b="1" dirty="0">
              <a:latin typeface="Economica"/>
              <a:ea typeface="Economica"/>
              <a:cs typeface="Economica"/>
              <a:sym typeface="Economica"/>
            </a:endParaRPr>
          </a:p>
          <a:p>
            <a:pPr marL="457200" lvl="0" indent="-311150" algn="l" rtl="0">
              <a:lnSpc>
                <a:spcPct val="100000"/>
              </a:lnSpc>
              <a:spcBef>
                <a:spcPts val="0"/>
              </a:spcBef>
              <a:spcAft>
                <a:spcPts val="0"/>
              </a:spcAft>
              <a:buClr>
                <a:schemeClr val="dk1"/>
              </a:buClr>
              <a:buSzPts val="1300"/>
              <a:buFont typeface="Economica"/>
              <a:buChar char="-"/>
            </a:pPr>
            <a:r>
              <a:rPr lang="en" sz="1300" dirty="0">
                <a:solidFill>
                  <a:schemeClr val="dk1"/>
                </a:solidFill>
                <a:latin typeface="Economica"/>
                <a:ea typeface="Economica"/>
                <a:cs typeface="Economica"/>
                <a:sym typeface="Economica"/>
              </a:rPr>
              <a:t>Tweets</a:t>
            </a:r>
            <a:endParaRPr sz="1300" dirty="0">
              <a:solidFill>
                <a:schemeClr val="dk1"/>
              </a:solidFill>
              <a:latin typeface="Economica"/>
              <a:ea typeface="Economica"/>
              <a:cs typeface="Economica"/>
              <a:sym typeface="Economica"/>
            </a:endParaRPr>
          </a:p>
          <a:p>
            <a:pPr marL="457200" lvl="0" indent="-311150" algn="l" rtl="0">
              <a:lnSpc>
                <a:spcPct val="100000"/>
              </a:lnSpc>
              <a:spcBef>
                <a:spcPts val="0"/>
              </a:spcBef>
              <a:spcAft>
                <a:spcPts val="0"/>
              </a:spcAft>
              <a:buClr>
                <a:schemeClr val="dk1"/>
              </a:buClr>
              <a:buSzPts val="1300"/>
              <a:buFont typeface="Economica"/>
              <a:buChar char="-"/>
            </a:pPr>
            <a:r>
              <a:rPr lang="en" sz="1300" dirty="0">
                <a:solidFill>
                  <a:schemeClr val="dk1"/>
                </a:solidFill>
                <a:latin typeface="Economica"/>
                <a:ea typeface="Economica"/>
                <a:cs typeface="Economica"/>
                <a:sym typeface="Economica"/>
              </a:rPr>
              <a:t>Sentiment Labels</a:t>
            </a:r>
            <a:endParaRPr sz="1300" dirty="0">
              <a:solidFill>
                <a:schemeClr val="dk1"/>
              </a:solidFill>
              <a:latin typeface="Economica"/>
              <a:ea typeface="Economica"/>
              <a:cs typeface="Economica"/>
              <a:sym typeface="Economica"/>
            </a:endParaRPr>
          </a:p>
          <a:p>
            <a:pPr marL="457200" lvl="0" indent="-311150" algn="l" rtl="0">
              <a:lnSpc>
                <a:spcPct val="100000"/>
              </a:lnSpc>
              <a:spcBef>
                <a:spcPts val="0"/>
              </a:spcBef>
              <a:spcAft>
                <a:spcPts val="0"/>
              </a:spcAft>
              <a:buClr>
                <a:schemeClr val="dk1"/>
              </a:buClr>
              <a:buSzPts val="1300"/>
              <a:buFont typeface="Economica"/>
              <a:buChar char="-"/>
            </a:pPr>
            <a:r>
              <a:rPr lang="en" sz="1300" dirty="0">
                <a:solidFill>
                  <a:schemeClr val="dk1"/>
                </a:solidFill>
                <a:latin typeface="Economica"/>
                <a:ea typeface="Economica"/>
                <a:cs typeface="Economica"/>
                <a:sym typeface="Economica"/>
              </a:rPr>
              <a:t>1025 and 50,000 observations, 6/26-7/10</a:t>
            </a:r>
            <a:endParaRPr sz="1300" dirty="0">
              <a:solidFill>
                <a:schemeClr val="dk1"/>
              </a:solidFill>
              <a:latin typeface="Economica"/>
              <a:ea typeface="Economica"/>
              <a:cs typeface="Economica"/>
              <a:sym typeface="Economica"/>
            </a:endParaRPr>
          </a:p>
          <a:p>
            <a:pPr marL="457200" lvl="0" indent="-311150" algn="l" rtl="0">
              <a:lnSpc>
                <a:spcPct val="100000"/>
              </a:lnSpc>
              <a:spcBef>
                <a:spcPts val="0"/>
              </a:spcBef>
              <a:spcAft>
                <a:spcPts val="0"/>
              </a:spcAft>
              <a:buClr>
                <a:schemeClr val="dk1"/>
              </a:buClr>
              <a:buSzPts val="1300"/>
              <a:buFont typeface="Economica"/>
              <a:buChar char="-"/>
            </a:pPr>
            <a:r>
              <a:rPr lang="en" sz="1300" dirty="0">
                <a:solidFill>
                  <a:schemeClr val="dk1"/>
                </a:solidFill>
                <a:latin typeface="Economica"/>
                <a:ea typeface="Economica"/>
                <a:cs typeface="Economica"/>
                <a:sym typeface="Economica"/>
              </a:rPr>
              <a:t>Training, Validation and Test</a:t>
            </a:r>
            <a:endParaRPr sz="1300" dirty="0">
              <a:solidFill>
                <a:schemeClr val="dk1"/>
              </a:solidFill>
              <a:latin typeface="Economica"/>
              <a:ea typeface="Economica"/>
              <a:cs typeface="Economica"/>
              <a:sym typeface="Economica"/>
            </a:endParaRPr>
          </a:p>
        </p:txBody>
      </p:sp>
      <p:cxnSp>
        <p:nvCxnSpPr>
          <p:cNvPr id="292" name="Google Shape;292;p26"/>
          <p:cNvCxnSpPr/>
          <p:nvPr/>
        </p:nvCxnSpPr>
        <p:spPr>
          <a:xfrm>
            <a:off x="2070400" y="3452325"/>
            <a:ext cx="500400" cy="600"/>
          </a:xfrm>
          <a:prstGeom prst="straightConnector1">
            <a:avLst/>
          </a:prstGeom>
          <a:noFill/>
          <a:ln w="9525" cap="flat" cmpd="sng">
            <a:solidFill>
              <a:schemeClr val="dk1"/>
            </a:solidFill>
            <a:prstDash val="solid"/>
            <a:round/>
            <a:headEnd type="none" w="med" len="med"/>
            <a:tailEnd type="triangle" w="med" len="med"/>
          </a:ln>
        </p:spPr>
      </p:cxnSp>
      <p:pic>
        <p:nvPicPr>
          <p:cNvPr id="2" name="Hana - Slide 10">
            <a:hlinkClick r:id="" action="ppaction://media"/>
            <a:extLst>
              <a:ext uri="{FF2B5EF4-FFF2-40B4-BE49-F238E27FC236}">
                <a16:creationId xmlns:a16="http://schemas.microsoft.com/office/drawing/2014/main" id="{5E0EFD1A-7123-453F-ED85-DB2C1A8B760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415775" y="4224325"/>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8000"/>
    </mc:Choice>
    <mc:Fallback xmlns="">
      <p:transition spd="slow" advTm="38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7750" fill="hold"/>
                                        <p:tgtEl>
                                          <p:spTgt spid="2"/>
                                        </p:tgtEl>
                                      </p:cBhvr>
                                    </p:cmd>
                                  </p:childTnLst>
                                </p:cTn>
                              </p:par>
                              <p:par>
                                <p:cTn id="7" presetID="10" presetClass="entr" presetSubtype="0" fill="hold" nodeType="withEffect">
                                  <p:stCondLst>
                                    <p:cond delay="300"/>
                                  </p:stCondLst>
                                  <p:childTnLst>
                                    <p:set>
                                      <p:cBhvr>
                                        <p:cTn id="8" dur="1" fill="hold">
                                          <p:stCondLst>
                                            <p:cond delay="0"/>
                                          </p:stCondLst>
                                        </p:cTn>
                                        <p:tgtEl>
                                          <p:spTgt spid="282"/>
                                        </p:tgtEl>
                                        <p:attrNameLst>
                                          <p:attrName>style.visibility</p:attrName>
                                        </p:attrNameLst>
                                      </p:cBhvr>
                                      <p:to>
                                        <p:strVal val="visible"/>
                                      </p:to>
                                    </p:set>
                                    <p:animEffect transition="in" filter="fade">
                                      <p:cBhvr>
                                        <p:cTn id="9" dur="1000"/>
                                        <p:tgtEl>
                                          <p:spTgt spid="282"/>
                                        </p:tgtEl>
                                      </p:cBhvr>
                                    </p:animEffect>
                                  </p:childTnLst>
                                </p:cTn>
                              </p:par>
                              <p:par>
                                <p:cTn id="10" presetID="10" presetClass="entr" presetSubtype="0" fill="hold" nodeType="withEffect">
                                  <p:stCondLst>
                                    <p:cond delay="7600"/>
                                  </p:stCondLst>
                                  <p:childTnLst>
                                    <p:set>
                                      <p:cBhvr>
                                        <p:cTn id="11" dur="1" fill="hold">
                                          <p:stCondLst>
                                            <p:cond delay="0"/>
                                          </p:stCondLst>
                                        </p:cTn>
                                        <p:tgtEl>
                                          <p:spTgt spid="285"/>
                                        </p:tgtEl>
                                        <p:attrNameLst>
                                          <p:attrName>style.visibility</p:attrName>
                                        </p:attrNameLst>
                                      </p:cBhvr>
                                      <p:to>
                                        <p:strVal val="visible"/>
                                      </p:to>
                                    </p:set>
                                    <p:animEffect transition="in" filter="fade">
                                      <p:cBhvr>
                                        <p:cTn id="12" dur="1000"/>
                                        <p:tgtEl>
                                          <p:spTgt spid="285"/>
                                        </p:tgtEl>
                                      </p:cBhvr>
                                    </p:animEffect>
                                  </p:childTnLst>
                                </p:cTn>
                              </p:par>
                              <p:par>
                                <p:cTn id="13" presetID="10" presetClass="entr" presetSubtype="0" fill="hold" nodeType="withEffect">
                                  <p:stCondLst>
                                    <p:cond delay="24000"/>
                                  </p:stCondLst>
                                  <p:childTnLst>
                                    <p:set>
                                      <p:cBhvr>
                                        <p:cTn id="14" dur="1" fill="hold">
                                          <p:stCondLst>
                                            <p:cond delay="0"/>
                                          </p:stCondLst>
                                        </p:cTn>
                                        <p:tgtEl>
                                          <p:spTgt spid="288"/>
                                        </p:tgtEl>
                                        <p:attrNameLst>
                                          <p:attrName>style.visibility</p:attrName>
                                        </p:attrNameLst>
                                      </p:cBhvr>
                                      <p:to>
                                        <p:strVal val="visible"/>
                                      </p:to>
                                    </p:set>
                                    <p:animEffect transition="in" filter="fade">
                                      <p:cBhvr>
                                        <p:cTn id="15" dur="1000"/>
                                        <p:tgtEl>
                                          <p:spTgt spid="288"/>
                                        </p:tgtEl>
                                      </p:cBhvr>
                                    </p:animEffect>
                                  </p:childTnLst>
                                </p:cTn>
                              </p:par>
                              <p:par>
                                <p:cTn id="16" presetID="10" presetClass="entr" presetSubtype="0" fill="hold" nodeType="withEffect">
                                  <p:stCondLst>
                                    <p:cond delay="300"/>
                                  </p:stCondLst>
                                  <p:childTnLst>
                                    <p:set>
                                      <p:cBhvr>
                                        <p:cTn id="17" dur="1" fill="hold">
                                          <p:stCondLst>
                                            <p:cond delay="0"/>
                                          </p:stCondLst>
                                        </p:cTn>
                                        <p:tgtEl>
                                          <p:spTgt spid="286"/>
                                        </p:tgtEl>
                                        <p:attrNameLst>
                                          <p:attrName>style.visibility</p:attrName>
                                        </p:attrNameLst>
                                      </p:cBhvr>
                                      <p:to>
                                        <p:strVal val="visible"/>
                                      </p:to>
                                    </p:set>
                                    <p:animEffect transition="in" filter="fade">
                                      <p:cBhvr>
                                        <p:cTn id="18" dur="1000"/>
                                        <p:tgtEl>
                                          <p:spTgt spid="286"/>
                                        </p:tgtEl>
                                      </p:cBhvr>
                                    </p:animEffect>
                                  </p:childTnLst>
                                </p:cTn>
                              </p:par>
                              <p:par>
                                <p:cTn id="19" presetID="10" presetClass="entr" presetSubtype="0" fill="hold" nodeType="withEffect">
                                  <p:stCondLst>
                                    <p:cond delay="27000"/>
                                  </p:stCondLst>
                                  <p:childTnLst>
                                    <p:set>
                                      <p:cBhvr>
                                        <p:cTn id="20" dur="1" fill="hold">
                                          <p:stCondLst>
                                            <p:cond delay="0"/>
                                          </p:stCondLst>
                                        </p:cTn>
                                        <p:tgtEl>
                                          <p:spTgt spid="291"/>
                                        </p:tgtEl>
                                        <p:attrNameLst>
                                          <p:attrName>style.visibility</p:attrName>
                                        </p:attrNameLst>
                                      </p:cBhvr>
                                      <p:to>
                                        <p:strVal val="visible"/>
                                      </p:to>
                                    </p:set>
                                    <p:animEffect transition="in" filter="fade">
                                      <p:cBhvr>
                                        <p:cTn id="21" dur="1000"/>
                                        <p:tgtEl>
                                          <p:spTgt spid="291"/>
                                        </p:tgtEl>
                                      </p:cBhvr>
                                    </p:animEffect>
                                  </p:childTnLst>
                                </p:cTn>
                              </p:par>
                              <p:par>
                                <p:cTn id="22" presetID="10" presetClass="entr" presetSubtype="0" fill="hold" nodeType="withEffect">
                                  <p:stCondLst>
                                    <p:cond delay="500"/>
                                  </p:stCondLst>
                                  <p:childTnLst>
                                    <p:set>
                                      <p:cBhvr>
                                        <p:cTn id="23" dur="1" fill="hold">
                                          <p:stCondLst>
                                            <p:cond delay="0"/>
                                          </p:stCondLst>
                                        </p:cTn>
                                        <p:tgtEl>
                                          <p:spTgt spid="292"/>
                                        </p:tgtEl>
                                        <p:attrNameLst>
                                          <p:attrName>style.visibility</p:attrName>
                                        </p:attrNameLst>
                                      </p:cBhvr>
                                      <p:to>
                                        <p:strVal val="visible"/>
                                      </p:to>
                                    </p:set>
                                    <p:animEffect transition="in" filter="fade">
                                      <p:cBhvr>
                                        <p:cTn id="24" dur="1000"/>
                                        <p:tgtEl>
                                          <p:spTgt spid="292"/>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p:cTn id="25" fill="hold" display="0">
                  <p:stCondLst>
                    <p:cond delay="indefinite"/>
                  </p:stCondLst>
                  <p:endCondLst>
                    <p:cond evt="onStopAudio" delay="0">
                      <p:tgtEl>
                        <p:sldTgt/>
                      </p:tgtEl>
                    </p:cond>
                  </p:endCondLst>
                </p:cTn>
                <p:tgtEl>
                  <p:spTgt spid="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Google Shape;297;p27"/>
          <p:cNvSpPr txBox="1"/>
          <p:nvPr/>
        </p:nvSpPr>
        <p:spPr>
          <a:xfrm>
            <a:off x="711775" y="219900"/>
            <a:ext cx="2395500" cy="915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1000" b="1">
                <a:solidFill>
                  <a:srgbClr val="191919"/>
                </a:solidFill>
                <a:latin typeface="Anaheim"/>
                <a:ea typeface="Anaheim"/>
                <a:cs typeface="Anaheim"/>
                <a:sym typeface="Anaheim"/>
              </a:rPr>
              <a:t>Correlation One</a:t>
            </a:r>
            <a:endParaRPr sz="1000" b="1">
              <a:solidFill>
                <a:srgbClr val="191919"/>
              </a:solidFill>
              <a:latin typeface="Anaheim"/>
              <a:ea typeface="Anaheim"/>
              <a:cs typeface="Anaheim"/>
              <a:sym typeface="Anaheim"/>
            </a:endParaRPr>
          </a:p>
        </p:txBody>
      </p:sp>
      <p:sp>
        <p:nvSpPr>
          <p:cNvPr id="298" name="Google Shape;298;p2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rmAutofit/>
          </a:bodyPr>
          <a:lstStyle/>
          <a:p>
            <a:pPr marL="0" lvl="0" indent="0" algn="r" rtl="0">
              <a:spcBef>
                <a:spcPts val="0"/>
              </a:spcBef>
              <a:spcAft>
                <a:spcPts val="0"/>
              </a:spcAft>
              <a:buNone/>
            </a:pPr>
            <a:fld id="{00000000-1234-1234-1234-123412341234}" type="slidenum">
              <a:rPr lang="en"/>
              <a:t>11</a:t>
            </a:fld>
            <a:endParaRPr/>
          </a:p>
        </p:txBody>
      </p:sp>
      <p:sp>
        <p:nvSpPr>
          <p:cNvPr id="299" name="Google Shape;299;p27"/>
          <p:cNvSpPr txBox="1"/>
          <p:nvPr/>
        </p:nvSpPr>
        <p:spPr>
          <a:xfrm>
            <a:off x="6409025" y="236625"/>
            <a:ext cx="2015100" cy="91500"/>
          </a:xfrm>
          <a:prstGeom prst="rect">
            <a:avLst/>
          </a:prstGeom>
          <a:noFill/>
          <a:ln>
            <a:noFill/>
          </a:ln>
        </p:spPr>
        <p:txBody>
          <a:bodyPr spcFirstLastPara="1" wrap="square" lIns="0" tIns="0" rIns="0" bIns="0" anchor="ctr" anchorCtr="0">
            <a:noAutofit/>
          </a:bodyPr>
          <a:lstStyle/>
          <a:p>
            <a:pPr marL="914400" lvl="0" indent="0" algn="r" rtl="0">
              <a:spcBef>
                <a:spcPts val="0"/>
              </a:spcBef>
              <a:spcAft>
                <a:spcPts val="0"/>
              </a:spcAft>
              <a:buNone/>
            </a:pPr>
            <a:r>
              <a:rPr lang="en" sz="1000">
                <a:solidFill>
                  <a:srgbClr val="191919"/>
                </a:solidFill>
                <a:latin typeface="Anaheim"/>
                <a:ea typeface="Anaheim"/>
                <a:cs typeface="Anaheim"/>
                <a:sym typeface="Anaheim"/>
              </a:rPr>
              <a:t>Methods</a:t>
            </a:r>
            <a:endParaRPr sz="1000">
              <a:solidFill>
                <a:srgbClr val="191919"/>
              </a:solidFill>
              <a:latin typeface="Anaheim"/>
              <a:ea typeface="Anaheim"/>
              <a:cs typeface="Anaheim"/>
              <a:sym typeface="Anaheim"/>
            </a:endParaRPr>
          </a:p>
        </p:txBody>
      </p:sp>
      <p:grpSp>
        <p:nvGrpSpPr>
          <p:cNvPr id="300" name="Google Shape;300;p27"/>
          <p:cNvGrpSpPr/>
          <p:nvPr/>
        </p:nvGrpSpPr>
        <p:grpSpPr>
          <a:xfrm>
            <a:off x="711763" y="2591738"/>
            <a:ext cx="1463112" cy="1149313"/>
            <a:chOff x="711763" y="2591738"/>
            <a:chExt cx="1463112" cy="1149313"/>
          </a:xfrm>
        </p:grpSpPr>
        <p:sp>
          <p:nvSpPr>
            <p:cNvPr id="301" name="Google Shape;301;p27"/>
            <p:cNvSpPr txBox="1"/>
            <p:nvPr/>
          </p:nvSpPr>
          <p:spPr>
            <a:xfrm>
              <a:off x="711763" y="2591738"/>
              <a:ext cx="713700" cy="480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3600">
                  <a:solidFill>
                    <a:srgbClr val="191919"/>
                  </a:solidFill>
                  <a:latin typeface="Anton"/>
                  <a:ea typeface="Anton"/>
                  <a:cs typeface="Anton"/>
                  <a:sym typeface="Anton"/>
                </a:rPr>
                <a:t>01</a:t>
              </a:r>
              <a:endParaRPr sz="3600">
                <a:solidFill>
                  <a:srgbClr val="191919"/>
                </a:solidFill>
                <a:latin typeface="Anton"/>
                <a:ea typeface="Anton"/>
                <a:cs typeface="Anton"/>
                <a:sym typeface="Anton"/>
              </a:endParaRPr>
            </a:p>
          </p:txBody>
        </p:sp>
        <p:sp>
          <p:nvSpPr>
            <p:cNvPr id="302" name="Google Shape;302;p27"/>
            <p:cNvSpPr/>
            <p:nvPr/>
          </p:nvSpPr>
          <p:spPr>
            <a:xfrm>
              <a:off x="711775" y="3072350"/>
              <a:ext cx="1463100" cy="668700"/>
            </a:xfrm>
            <a:prstGeom prst="homePlate">
              <a:avLst>
                <a:gd name="adj" fmla="val 50000"/>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solidFill>
                    <a:schemeClr val="lt1"/>
                  </a:solidFill>
                  <a:latin typeface="Open Sans"/>
                  <a:ea typeface="Open Sans"/>
                  <a:cs typeface="Open Sans"/>
                  <a:sym typeface="Open Sans"/>
                </a:rPr>
                <a:t>Background</a:t>
              </a:r>
              <a:endParaRPr b="1">
                <a:solidFill>
                  <a:schemeClr val="lt1"/>
                </a:solidFill>
                <a:latin typeface="Open Sans"/>
                <a:ea typeface="Open Sans"/>
                <a:cs typeface="Open Sans"/>
                <a:sym typeface="Open Sans"/>
              </a:endParaRPr>
            </a:p>
          </p:txBody>
        </p:sp>
      </p:grpSp>
      <p:sp>
        <p:nvSpPr>
          <p:cNvPr id="303" name="Google Shape;303;p27"/>
          <p:cNvSpPr txBox="1"/>
          <p:nvPr/>
        </p:nvSpPr>
        <p:spPr>
          <a:xfrm>
            <a:off x="2252301" y="2591775"/>
            <a:ext cx="709026" cy="480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3600">
                <a:solidFill>
                  <a:schemeClr val="dk1"/>
                </a:solidFill>
                <a:latin typeface="Anton"/>
                <a:ea typeface="Anton"/>
                <a:cs typeface="Anton"/>
                <a:sym typeface="Anton"/>
              </a:rPr>
              <a:t>02</a:t>
            </a:r>
            <a:endParaRPr sz="3600">
              <a:solidFill>
                <a:schemeClr val="dk1"/>
              </a:solidFill>
              <a:latin typeface="Anton"/>
              <a:ea typeface="Anton"/>
              <a:cs typeface="Anton"/>
              <a:sym typeface="Anton"/>
            </a:endParaRPr>
          </a:p>
        </p:txBody>
      </p:sp>
      <p:sp>
        <p:nvSpPr>
          <p:cNvPr id="304" name="Google Shape;304;p27"/>
          <p:cNvSpPr/>
          <p:nvPr/>
        </p:nvSpPr>
        <p:spPr>
          <a:xfrm>
            <a:off x="2077735" y="3072391"/>
            <a:ext cx="1712039" cy="668700"/>
          </a:xfrm>
          <a:prstGeom prst="chevron">
            <a:avLst>
              <a:gd name="adj" fmla="val 50000"/>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lt1"/>
                </a:solidFill>
                <a:latin typeface="Open Sans"/>
                <a:ea typeface="Open Sans"/>
                <a:cs typeface="Open Sans"/>
                <a:sym typeface="Open Sans"/>
              </a:rPr>
              <a:t>Data</a:t>
            </a:r>
            <a:endParaRPr sz="1500" b="1">
              <a:solidFill>
                <a:schemeClr val="accent6"/>
              </a:solidFill>
            </a:endParaRPr>
          </a:p>
        </p:txBody>
      </p:sp>
      <p:sp>
        <p:nvSpPr>
          <p:cNvPr id="305" name="Google Shape;305;p27"/>
          <p:cNvSpPr txBox="1"/>
          <p:nvPr/>
        </p:nvSpPr>
        <p:spPr>
          <a:xfrm>
            <a:off x="3946562" y="2622080"/>
            <a:ext cx="797203" cy="480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3600">
                <a:solidFill>
                  <a:srgbClr val="FFC800"/>
                </a:solidFill>
                <a:latin typeface="Anton"/>
                <a:ea typeface="Anton"/>
                <a:cs typeface="Anton"/>
                <a:sym typeface="Anton"/>
              </a:rPr>
              <a:t>03</a:t>
            </a:r>
            <a:endParaRPr sz="3600">
              <a:solidFill>
                <a:srgbClr val="FFC800"/>
              </a:solidFill>
              <a:latin typeface="Anton"/>
              <a:ea typeface="Anton"/>
              <a:cs typeface="Anton"/>
              <a:sym typeface="Anton"/>
            </a:endParaRPr>
          </a:p>
        </p:txBody>
      </p:sp>
      <p:sp>
        <p:nvSpPr>
          <p:cNvPr id="306" name="Google Shape;306;p27"/>
          <p:cNvSpPr/>
          <p:nvPr/>
        </p:nvSpPr>
        <p:spPr>
          <a:xfrm>
            <a:off x="3789883" y="3102693"/>
            <a:ext cx="1751568" cy="608100"/>
          </a:xfrm>
          <a:prstGeom prst="chevron">
            <a:avLst>
              <a:gd name="adj" fmla="val 50000"/>
            </a:avLst>
          </a:prstGeom>
          <a:solidFill>
            <a:srgbClr val="FFC800"/>
          </a:solidFill>
          <a:ln w="9525" cap="flat" cmpd="sng">
            <a:solidFill>
              <a:srgbClr val="FFC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solidFill>
                  <a:schemeClr val="lt1"/>
                </a:solidFill>
                <a:latin typeface="Open Sans"/>
                <a:ea typeface="Open Sans"/>
                <a:cs typeface="Open Sans"/>
                <a:sym typeface="Open Sans"/>
              </a:rPr>
              <a:t>Methods</a:t>
            </a:r>
            <a:endParaRPr sz="1500" b="1">
              <a:solidFill>
                <a:schemeClr val="accent6"/>
              </a:solidFill>
            </a:endParaRPr>
          </a:p>
        </p:txBody>
      </p:sp>
      <p:grpSp>
        <p:nvGrpSpPr>
          <p:cNvPr id="307" name="Google Shape;307;p27"/>
          <p:cNvGrpSpPr/>
          <p:nvPr/>
        </p:nvGrpSpPr>
        <p:grpSpPr>
          <a:xfrm>
            <a:off x="5494075" y="2622038"/>
            <a:ext cx="1661100" cy="1088700"/>
            <a:chOff x="5494075" y="2622038"/>
            <a:chExt cx="1661100" cy="1088700"/>
          </a:xfrm>
        </p:grpSpPr>
        <p:sp>
          <p:nvSpPr>
            <p:cNvPr id="308" name="Google Shape;308;p27"/>
            <p:cNvSpPr txBox="1"/>
            <p:nvPr/>
          </p:nvSpPr>
          <p:spPr>
            <a:xfrm>
              <a:off x="5541291" y="2622038"/>
              <a:ext cx="713700" cy="480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3600">
                  <a:solidFill>
                    <a:srgbClr val="191919"/>
                  </a:solidFill>
                  <a:latin typeface="Anton"/>
                  <a:ea typeface="Anton"/>
                  <a:cs typeface="Anton"/>
                  <a:sym typeface="Anton"/>
                </a:rPr>
                <a:t>04</a:t>
              </a:r>
              <a:endParaRPr sz="3600">
                <a:solidFill>
                  <a:srgbClr val="191919"/>
                </a:solidFill>
                <a:latin typeface="Anton"/>
                <a:ea typeface="Anton"/>
                <a:cs typeface="Anton"/>
                <a:sym typeface="Anton"/>
              </a:endParaRPr>
            </a:p>
          </p:txBody>
        </p:sp>
        <p:sp>
          <p:nvSpPr>
            <p:cNvPr id="309" name="Google Shape;309;p27"/>
            <p:cNvSpPr/>
            <p:nvPr/>
          </p:nvSpPr>
          <p:spPr>
            <a:xfrm>
              <a:off x="5494075" y="3102638"/>
              <a:ext cx="1661100" cy="608100"/>
            </a:xfrm>
            <a:prstGeom prst="chevron">
              <a:avLst>
                <a:gd name="adj" fmla="val 50000"/>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solidFill>
                    <a:schemeClr val="lt1"/>
                  </a:solidFill>
                  <a:latin typeface="Open Sans"/>
                  <a:ea typeface="Open Sans"/>
                  <a:cs typeface="Open Sans"/>
                  <a:sym typeface="Open Sans"/>
                </a:rPr>
                <a:t>Findings</a:t>
              </a:r>
              <a:endParaRPr sz="1500" b="1">
                <a:solidFill>
                  <a:schemeClr val="accent6"/>
                </a:solidFill>
              </a:endParaRPr>
            </a:p>
          </p:txBody>
        </p:sp>
      </p:grpSp>
      <p:grpSp>
        <p:nvGrpSpPr>
          <p:cNvPr id="310" name="Google Shape;310;p27"/>
          <p:cNvGrpSpPr/>
          <p:nvPr/>
        </p:nvGrpSpPr>
        <p:grpSpPr>
          <a:xfrm>
            <a:off x="7076400" y="2622050"/>
            <a:ext cx="1347725" cy="1088700"/>
            <a:chOff x="7076400" y="2622050"/>
            <a:chExt cx="1347725" cy="1088700"/>
          </a:xfrm>
        </p:grpSpPr>
        <p:sp>
          <p:nvSpPr>
            <p:cNvPr id="311" name="Google Shape;311;p27"/>
            <p:cNvSpPr/>
            <p:nvPr/>
          </p:nvSpPr>
          <p:spPr>
            <a:xfrm>
              <a:off x="8023425" y="3102650"/>
              <a:ext cx="361925" cy="608100"/>
            </a:xfrm>
            <a:prstGeom prst="flowChartProcess">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2" name="Google Shape;312;p27"/>
            <p:cNvGrpSpPr/>
            <p:nvPr/>
          </p:nvGrpSpPr>
          <p:grpSpPr>
            <a:xfrm>
              <a:off x="7076400" y="2622050"/>
              <a:ext cx="1347725" cy="1088700"/>
              <a:chOff x="7076400" y="2622050"/>
              <a:chExt cx="1347725" cy="1088700"/>
            </a:xfrm>
          </p:grpSpPr>
          <p:sp>
            <p:nvSpPr>
              <p:cNvPr id="313" name="Google Shape;313;p27"/>
              <p:cNvSpPr txBox="1"/>
              <p:nvPr/>
            </p:nvSpPr>
            <p:spPr>
              <a:xfrm>
                <a:off x="7194103" y="2622050"/>
                <a:ext cx="713700" cy="480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3600">
                    <a:solidFill>
                      <a:srgbClr val="191919"/>
                    </a:solidFill>
                    <a:latin typeface="Anton"/>
                    <a:ea typeface="Anton"/>
                    <a:cs typeface="Anton"/>
                    <a:sym typeface="Anton"/>
                  </a:rPr>
                  <a:t>05</a:t>
                </a:r>
                <a:endParaRPr sz="3600">
                  <a:solidFill>
                    <a:srgbClr val="191919"/>
                  </a:solidFill>
                  <a:latin typeface="Anton"/>
                  <a:ea typeface="Anton"/>
                  <a:cs typeface="Anton"/>
                  <a:sym typeface="Anton"/>
                </a:endParaRPr>
              </a:p>
            </p:txBody>
          </p:sp>
          <p:sp>
            <p:nvSpPr>
              <p:cNvPr id="314" name="Google Shape;314;p27"/>
              <p:cNvSpPr/>
              <p:nvPr/>
            </p:nvSpPr>
            <p:spPr>
              <a:xfrm>
                <a:off x="7076400" y="3102650"/>
                <a:ext cx="1254600" cy="608100"/>
              </a:xfrm>
              <a:prstGeom prst="chevron">
                <a:avLst>
                  <a:gd name="adj" fmla="val 50000"/>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500" b="1">
                  <a:solidFill>
                    <a:schemeClr val="accent6"/>
                  </a:solidFill>
                </a:endParaRPr>
              </a:p>
            </p:txBody>
          </p:sp>
          <p:sp>
            <p:nvSpPr>
              <p:cNvPr id="315" name="Google Shape;315;p27"/>
              <p:cNvSpPr txBox="1"/>
              <p:nvPr/>
            </p:nvSpPr>
            <p:spPr>
              <a:xfrm>
                <a:off x="7436825" y="3198950"/>
                <a:ext cx="98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chemeClr val="lt1"/>
                    </a:solidFill>
                    <a:latin typeface="Open Sans"/>
                    <a:ea typeface="Open Sans"/>
                    <a:cs typeface="Open Sans"/>
                    <a:sym typeface="Open Sans"/>
                  </a:rPr>
                  <a:t>Impact</a:t>
                </a:r>
                <a:endParaRPr>
                  <a:latin typeface="Anaheim"/>
                  <a:ea typeface="Anaheim"/>
                  <a:cs typeface="Anaheim"/>
                  <a:sym typeface="Anaheim"/>
                </a:endParaRPr>
              </a:p>
            </p:txBody>
          </p:sp>
        </p:grpSp>
      </p:grpSp>
      <p:sp>
        <p:nvSpPr>
          <p:cNvPr id="316" name="Google Shape;316;p27"/>
          <p:cNvSpPr txBox="1"/>
          <p:nvPr/>
        </p:nvSpPr>
        <p:spPr>
          <a:xfrm>
            <a:off x="6400675" y="4833925"/>
            <a:ext cx="2015100" cy="91500"/>
          </a:xfrm>
          <a:prstGeom prst="rect">
            <a:avLst/>
          </a:prstGeom>
          <a:noFill/>
          <a:ln>
            <a:noFill/>
          </a:ln>
        </p:spPr>
        <p:txBody>
          <a:bodyPr spcFirstLastPara="1" wrap="square" lIns="0" tIns="0" rIns="0" bIns="0" anchor="ctr" anchorCtr="0">
            <a:noAutofit/>
          </a:bodyPr>
          <a:lstStyle/>
          <a:p>
            <a:pPr marL="914400" lvl="0" indent="0" algn="r" rtl="0">
              <a:spcBef>
                <a:spcPts val="0"/>
              </a:spcBef>
              <a:spcAft>
                <a:spcPts val="0"/>
              </a:spcAft>
              <a:buNone/>
            </a:pPr>
            <a:r>
              <a:rPr lang="en" sz="1000">
                <a:solidFill>
                  <a:srgbClr val="191919"/>
                </a:solidFill>
                <a:latin typeface="Anaheim"/>
                <a:ea typeface="Anaheim"/>
                <a:cs typeface="Anaheim"/>
                <a:sym typeface="Anaheim"/>
              </a:rPr>
              <a:t>2022 DS4A Capstone</a:t>
            </a:r>
            <a:endParaRPr sz="1000">
              <a:solidFill>
                <a:srgbClr val="191919"/>
              </a:solidFill>
              <a:latin typeface="Anaheim"/>
              <a:ea typeface="Anaheim"/>
              <a:cs typeface="Anaheim"/>
              <a:sym typeface="Anaheim"/>
            </a:endParaRPr>
          </a:p>
        </p:txBody>
      </p:sp>
      <p:pic>
        <p:nvPicPr>
          <p:cNvPr id="2" name="Slide 11">
            <a:hlinkClick r:id="" action="ppaction://media"/>
            <a:extLst>
              <a:ext uri="{FF2B5EF4-FFF2-40B4-BE49-F238E27FC236}">
                <a16:creationId xmlns:a16="http://schemas.microsoft.com/office/drawing/2014/main" id="{4640B226-D8BA-9EFB-FEBD-CB538AC8F62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495884" y="4140251"/>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4000"/>
    </mc:Choice>
    <mc:Fallback xmlns="">
      <p:transition spd="slow" advTm="4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55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p28"/>
          <p:cNvSpPr txBox="1">
            <a:spLocks noGrp="1"/>
          </p:cNvSpPr>
          <p:nvPr>
            <p:ph type="title"/>
          </p:nvPr>
        </p:nvSpPr>
        <p:spPr>
          <a:xfrm>
            <a:off x="711775" y="496066"/>
            <a:ext cx="7704000" cy="457200"/>
          </a:xfrm>
          <a:prstGeom prst="rect">
            <a:avLst/>
          </a:prstGeom>
        </p:spPr>
        <p:txBody>
          <a:bodyPr spcFirstLastPara="1" wrap="square" lIns="0" tIns="0" rIns="0" bIns="0" anchor="t" anchorCtr="0">
            <a:normAutofit fontScale="90000"/>
          </a:bodyPr>
          <a:lstStyle/>
          <a:p>
            <a:pPr marL="0" lvl="0" indent="0" algn="l" rtl="0">
              <a:spcBef>
                <a:spcPts val="0"/>
              </a:spcBef>
              <a:spcAft>
                <a:spcPts val="0"/>
              </a:spcAft>
              <a:buNone/>
            </a:pPr>
            <a:r>
              <a:rPr lang="en"/>
              <a:t>Methods and Tools: Abortion Data</a:t>
            </a:r>
            <a:endParaRPr/>
          </a:p>
          <a:p>
            <a:pPr marL="0" lvl="0" indent="0" algn="l" rtl="0">
              <a:spcBef>
                <a:spcPts val="0"/>
              </a:spcBef>
              <a:spcAft>
                <a:spcPts val="0"/>
              </a:spcAft>
              <a:buNone/>
            </a:pPr>
            <a:endParaRPr/>
          </a:p>
        </p:txBody>
      </p:sp>
      <p:sp>
        <p:nvSpPr>
          <p:cNvPr id="322" name="Google Shape;322;p2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rmAutofit/>
          </a:bodyPr>
          <a:lstStyle/>
          <a:p>
            <a:pPr marL="0" lvl="0" indent="0" algn="r" rtl="0">
              <a:spcBef>
                <a:spcPts val="0"/>
              </a:spcBef>
              <a:spcAft>
                <a:spcPts val="0"/>
              </a:spcAft>
              <a:buNone/>
            </a:pPr>
            <a:fld id="{00000000-1234-1234-1234-123412341234}" type="slidenum">
              <a:rPr lang="en"/>
              <a:t>12</a:t>
            </a:fld>
            <a:endParaRPr/>
          </a:p>
        </p:txBody>
      </p:sp>
      <p:sp>
        <p:nvSpPr>
          <p:cNvPr id="323" name="Google Shape;323;p28"/>
          <p:cNvSpPr txBox="1"/>
          <p:nvPr/>
        </p:nvSpPr>
        <p:spPr>
          <a:xfrm>
            <a:off x="711775" y="219900"/>
            <a:ext cx="2395500" cy="915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1000" b="1">
                <a:solidFill>
                  <a:srgbClr val="191919"/>
                </a:solidFill>
                <a:latin typeface="Anaheim"/>
                <a:ea typeface="Anaheim"/>
                <a:cs typeface="Anaheim"/>
                <a:sym typeface="Anaheim"/>
              </a:rPr>
              <a:t>Correlation One</a:t>
            </a:r>
            <a:endParaRPr sz="1000" b="1">
              <a:solidFill>
                <a:srgbClr val="191919"/>
              </a:solidFill>
              <a:latin typeface="Anaheim"/>
              <a:ea typeface="Anaheim"/>
              <a:cs typeface="Anaheim"/>
              <a:sym typeface="Anaheim"/>
            </a:endParaRPr>
          </a:p>
        </p:txBody>
      </p:sp>
      <p:sp>
        <p:nvSpPr>
          <p:cNvPr id="324" name="Google Shape;324;p28"/>
          <p:cNvSpPr txBox="1"/>
          <p:nvPr/>
        </p:nvSpPr>
        <p:spPr>
          <a:xfrm>
            <a:off x="6960900" y="4827750"/>
            <a:ext cx="1463100" cy="915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1000">
                <a:solidFill>
                  <a:srgbClr val="191919"/>
                </a:solidFill>
                <a:latin typeface="Anaheim"/>
                <a:ea typeface="Anaheim"/>
                <a:cs typeface="Anaheim"/>
                <a:sym typeface="Anaheim"/>
              </a:rPr>
              <a:t>2022 DS4A Capstone</a:t>
            </a:r>
            <a:endParaRPr sz="1000">
              <a:solidFill>
                <a:srgbClr val="191919"/>
              </a:solidFill>
              <a:latin typeface="Anaheim"/>
              <a:ea typeface="Anaheim"/>
              <a:cs typeface="Anaheim"/>
              <a:sym typeface="Anaheim"/>
            </a:endParaRPr>
          </a:p>
        </p:txBody>
      </p:sp>
      <p:sp>
        <p:nvSpPr>
          <p:cNvPr id="325" name="Google Shape;325;p28"/>
          <p:cNvSpPr txBox="1"/>
          <p:nvPr/>
        </p:nvSpPr>
        <p:spPr>
          <a:xfrm>
            <a:off x="6960900" y="236625"/>
            <a:ext cx="1463100" cy="91500"/>
          </a:xfrm>
          <a:prstGeom prst="rect">
            <a:avLst/>
          </a:prstGeom>
          <a:noFill/>
          <a:ln>
            <a:noFill/>
          </a:ln>
        </p:spPr>
        <p:txBody>
          <a:bodyPr spcFirstLastPara="1" wrap="square" lIns="0" tIns="0" rIns="0" bIns="0" anchor="ctr" anchorCtr="0">
            <a:noAutofit/>
          </a:bodyPr>
          <a:lstStyle/>
          <a:p>
            <a:pPr marL="914400" lvl="0" indent="0" algn="r" rtl="0">
              <a:spcBef>
                <a:spcPts val="0"/>
              </a:spcBef>
              <a:spcAft>
                <a:spcPts val="0"/>
              </a:spcAft>
              <a:buNone/>
            </a:pPr>
            <a:r>
              <a:rPr lang="en" sz="1000">
                <a:solidFill>
                  <a:srgbClr val="191919"/>
                </a:solidFill>
                <a:latin typeface="Anaheim"/>
                <a:ea typeface="Anaheim"/>
                <a:cs typeface="Anaheim"/>
                <a:sym typeface="Anaheim"/>
              </a:rPr>
              <a:t>Methods</a:t>
            </a:r>
            <a:endParaRPr sz="1000">
              <a:solidFill>
                <a:srgbClr val="191919"/>
              </a:solidFill>
              <a:latin typeface="Anaheim"/>
              <a:ea typeface="Anaheim"/>
              <a:cs typeface="Anaheim"/>
              <a:sym typeface="Anaheim"/>
            </a:endParaRPr>
          </a:p>
        </p:txBody>
      </p:sp>
      <p:sp>
        <p:nvSpPr>
          <p:cNvPr id="326" name="Google Shape;326;p28"/>
          <p:cNvSpPr txBox="1">
            <a:spLocks noGrp="1"/>
          </p:cNvSpPr>
          <p:nvPr>
            <p:ph type="body" idx="4294967295"/>
          </p:nvPr>
        </p:nvSpPr>
        <p:spPr>
          <a:xfrm>
            <a:off x="311700" y="1225225"/>
            <a:ext cx="8348400" cy="1988100"/>
          </a:xfrm>
          <a:prstGeom prst="rect">
            <a:avLst/>
          </a:prstGeom>
        </p:spPr>
        <p:txBody>
          <a:bodyPr spcFirstLastPara="1" wrap="square" lIns="91425" tIns="91425" rIns="91425" bIns="91425" anchor="t" anchorCtr="0">
            <a:normAutofit/>
          </a:bodyPr>
          <a:lstStyle/>
          <a:p>
            <a:pPr marL="457200" lvl="0" indent="-346075" algn="l" rtl="0">
              <a:spcBef>
                <a:spcPts val="0"/>
              </a:spcBef>
              <a:spcAft>
                <a:spcPts val="0"/>
              </a:spcAft>
              <a:buSzPts val="1850"/>
              <a:buFont typeface="Economica"/>
              <a:buChar char="●"/>
            </a:pPr>
            <a:r>
              <a:rPr lang="en" sz="1850" dirty="0">
                <a:highlight>
                  <a:schemeClr val="lt1"/>
                </a:highlight>
                <a:latin typeface="Economica"/>
                <a:ea typeface="Economica"/>
                <a:cs typeface="Economica"/>
                <a:sym typeface="Economica"/>
              </a:rPr>
              <a:t>Aim: To classify abortion ban status by State based on abortion ratios across age groups</a:t>
            </a:r>
            <a:endParaRPr sz="1850" dirty="0">
              <a:highlight>
                <a:schemeClr val="lt1"/>
              </a:highlight>
              <a:latin typeface="Economica"/>
              <a:ea typeface="Economica"/>
              <a:cs typeface="Economica"/>
              <a:sym typeface="Economica"/>
            </a:endParaRPr>
          </a:p>
          <a:p>
            <a:pPr marL="0" lvl="0" indent="0" algn="l" rtl="0">
              <a:spcBef>
                <a:spcPts val="1200"/>
              </a:spcBef>
              <a:spcAft>
                <a:spcPts val="1200"/>
              </a:spcAft>
              <a:buNone/>
            </a:pPr>
            <a:endParaRPr sz="1850" dirty="0">
              <a:latin typeface="Economica"/>
              <a:ea typeface="Economica"/>
              <a:cs typeface="Economica"/>
              <a:sym typeface="Economica"/>
            </a:endParaRPr>
          </a:p>
        </p:txBody>
      </p:sp>
      <p:sp>
        <p:nvSpPr>
          <p:cNvPr id="327" name="Google Shape;327;p28"/>
          <p:cNvSpPr txBox="1">
            <a:spLocks noGrp="1"/>
          </p:cNvSpPr>
          <p:nvPr>
            <p:ph type="body" idx="4294967295"/>
          </p:nvPr>
        </p:nvSpPr>
        <p:spPr>
          <a:xfrm>
            <a:off x="311700" y="1682425"/>
            <a:ext cx="8520600" cy="1346400"/>
          </a:xfrm>
          <a:prstGeom prst="rect">
            <a:avLst/>
          </a:prstGeom>
        </p:spPr>
        <p:txBody>
          <a:bodyPr spcFirstLastPara="1" wrap="square" lIns="91425" tIns="91425" rIns="91425" bIns="91425" anchor="t" anchorCtr="0">
            <a:normAutofit/>
          </a:bodyPr>
          <a:lstStyle/>
          <a:p>
            <a:pPr marL="457200" lvl="0" indent="-346075" algn="l" rtl="0">
              <a:spcBef>
                <a:spcPts val="0"/>
              </a:spcBef>
              <a:spcAft>
                <a:spcPts val="0"/>
              </a:spcAft>
              <a:buSzPts val="1850"/>
              <a:buFont typeface="Economica"/>
              <a:buChar char="●"/>
            </a:pPr>
            <a:r>
              <a:rPr lang="en" sz="1850">
                <a:latin typeface="Economica"/>
                <a:ea typeface="Economica"/>
                <a:cs typeface="Economica"/>
                <a:sym typeface="Economica"/>
              </a:rPr>
              <a:t>Missing values imputed via interpolation to reduce bias</a:t>
            </a:r>
            <a:endParaRPr sz="1850">
              <a:latin typeface="Economica"/>
              <a:ea typeface="Economica"/>
              <a:cs typeface="Economica"/>
              <a:sym typeface="Economica"/>
            </a:endParaRPr>
          </a:p>
          <a:p>
            <a:pPr marL="0" lvl="0" indent="0" algn="l" rtl="0">
              <a:spcBef>
                <a:spcPts val="1200"/>
              </a:spcBef>
              <a:spcAft>
                <a:spcPts val="1200"/>
              </a:spcAft>
              <a:buNone/>
            </a:pPr>
            <a:endParaRPr sz="1850">
              <a:latin typeface="Economica"/>
              <a:ea typeface="Economica"/>
              <a:cs typeface="Economica"/>
              <a:sym typeface="Economica"/>
            </a:endParaRPr>
          </a:p>
        </p:txBody>
      </p:sp>
      <p:sp>
        <p:nvSpPr>
          <p:cNvPr id="328" name="Google Shape;328;p28"/>
          <p:cNvSpPr txBox="1">
            <a:spLocks noGrp="1"/>
          </p:cNvSpPr>
          <p:nvPr>
            <p:ph type="body" idx="4294967295"/>
          </p:nvPr>
        </p:nvSpPr>
        <p:spPr>
          <a:xfrm>
            <a:off x="311700" y="2215825"/>
            <a:ext cx="8520600" cy="1346400"/>
          </a:xfrm>
          <a:prstGeom prst="rect">
            <a:avLst/>
          </a:prstGeom>
        </p:spPr>
        <p:txBody>
          <a:bodyPr spcFirstLastPara="1" wrap="square" lIns="91425" tIns="91425" rIns="91425" bIns="91425" anchor="t" anchorCtr="0">
            <a:noAutofit/>
          </a:bodyPr>
          <a:lstStyle/>
          <a:p>
            <a:pPr marL="457200" lvl="0" indent="-346075" algn="l" rtl="0">
              <a:spcBef>
                <a:spcPts val="0"/>
              </a:spcBef>
              <a:spcAft>
                <a:spcPts val="0"/>
              </a:spcAft>
              <a:buSzPts val="1850"/>
              <a:buFont typeface="Economica"/>
              <a:buChar char="●"/>
            </a:pPr>
            <a:r>
              <a:rPr lang="en" sz="1850">
                <a:latin typeface="Economica"/>
                <a:ea typeface="Economica"/>
                <a:cs typeface="Economica"/>
                <a:sym typeface="Economica"/>
              </a:rPr>
              <a:t>Feature aggregation </a:t>
            </a:r>
            <a:endParaRPr sz="1850">
              <a:latin typeface="Economica"/>
              <a:ea typeface="Economica"/>
              <a:cs typeface="Economica"/>
              <a:sym typeface="Economica"/>
            </a:endParaRPr>
          </a:p>
          <a:p>
            <a:pPr marL="0" lvl="0" indent="0" algn="l" rtl="0">
              <a:spcBef>
                <a:spcPts val="1200"/>
              </a:spcBef>
              <a:spcAft>
                <a:spcPts val="1200"/>
              </a:spcAft>
              <a:buNone/>
            </a:pPr>
            <a:endParaRPr sz="1850">
              <a:latin typeface="Economica"/>
              <a:ea typeface="Economica"/>
              <a:cs typeface="Economica"/>
              <a:sym typeface="Economica"/>
            </a:endParaRPr>
          </a:p>
        </p:txBody>
      </p:sp>
      <p:sp>
        <p:nvSpPr>
          <p:cNvPr id="329" name="Google Shape;329;p28"/>
          <p:cNvSpPr txBox="1">
            <a:spLocks noGrp="1"/>
          </p:cNvSpPr>
          <p:nvPr>
            <p:ph type="body" idx="4294967295"/>
          </p:nvPr>
        </p:nvSpPr>
        <p:spPr>
          <a:xfrm>
            <a:off x="303475" y="2691175"/>
            <a:ext cx="8520600" cy="1346400"/>
          </a:xfrm>
          <a:prstGeom prst="rect">
            <a:avLst/>
          </a:prstGeom>
        </p:spPr>
        <p:txBody>
          <a:bodyPr spcFirstLastPara="1" wrap="square" lIns="91425" tIns="91425" rIns="91425" bIns="91425" anchor="t" anchorCtr="0">
            <a:noAutofit/>
          </a:bodyPr>
          <a:lstStyle/>
          <a:p>
            <a:pPr marL="457200" lvl="0" indent="0" algn="l" rtl="0">
              <a:spcBef>
                <a:spcPts val="1200"/>
              </a:spcBef>
              <a:spcAft>
                <a:spcPts val="0"/>
              </a:spcAft>
              <a:buNone/>
            </a:pPr>
            <a:endParaRPr sz="1850" dirty="0">
              <a:latin typeface="Economica"/>
              <a:ea typeface="Economica"/>
              <a:cs typeface="Economica"/>
              <a:sym typeface="Economica"/>
            </a:endParaRPr>
          </a:p>
          <a:p>
            <a:pPr marL="0" lvl="0" indent="0" algn="l" rtl="0">
              <a:spcBef>
                <a:spcPts val="1200"/>
              </a:spcBef>
              <a:spcAft>
                <a:spcPts val="1200"/>
              </a:spcAft>
              <a:buNone/>
            </a:pPr>
            <a:endParaRPr sz="1850" dirty="0">
              <a:latin typeface="Economica"/>
              <a:ea typeface="Economica"/>
              <a:cs typeface="Economica"/>
              <a:sym typeface="Economica"/>
            </a:endParaRPr>
          </a:p>
        </p:txBody>
      </p:sp>
      <p:pic>
        <p:nvPicPr>
          <p:cNvPr id="2" name="Slide12">
            <a:hlinkClick r:id="" action="ppaction://media"/>
            <a:extLst>
              <a:ext uri="{FF2B5EF4-FFF2-40B4-BE49-F238E27FC236}">
                <a16:creationId xmlns:a16="http://schemas.microsoft.com/office/drawing/2014/main" id="{92781F5E-03EB-0175-1890-976DC95D463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415775" y="4263900"/>
            <a:ext cx="609600" cy="609600"/>
          </a:xfrm>
          <a:prstGeom prst="rect">
            <a:avLst/>
          </a:prstGeom>
        </p:spPr>
      </p:pic>
      <p:pic>
        <p:nvPicPr>
          <p:cNvPr id="12" name="Picture 11" descr="Logo, icon&#10;&#10;Description automatically generated">
            <a:extLst>
              <a:ext uri="{FF2B5EF4-FFF2-40B4-BE49-F238E27FC236}">
                <a16:creationId xmlns:a16="http://schemas.microsoft.com/office/drawing/2014/main" id="{9B90BC56-6E8C-A5CD-B70D-16F44C224B53}"/>
              </a:ext>
            </a:extLst>
          </p:cNvPr>
          <p:cNvPicPr>
            <a:picLocks noChangeAspect="1"/>
          </p:cNvPicPr>
          <p:nvPr/>
        </p:nvPicPr>
        <p:blipFill>
          <a:blip r:embed="rId6"/>
          <a:stretch>
            <a:fillRect/>
          </a:stretch>
        </p:blipFill>
        <p:spPr>
          <a:xfrm>
            <a:off x="6055018" y="2545026"/>
            <a:ext cx="2023674" cy="2023674"/>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Click="0" advTm="43000"/>
    </mc:Choice>
    <mc:Fallback xmlns="">
      <p:transition spd="slow" advClick="0" advTm="4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2635" fill="hold"/>
                                        <p:tgtEl>
                                          <p:spTgt spid="2"/>
                                        </p:tgtEl>
                                      </p:cBhvr>
                                    </p:cmd>
                                  </p:childTnLst>
                                </p:cTn>
                              </p:par>
                              <p:par>
                                <p:cTn id="7" presetID="10" presetClass="entr" presetSubtype="0" fill="hold" nodeType="withEffect">
                                  <p:stCondLst>
                                    <p:cond delay="4200"/>
                                  </p:stCondLst>
                                  <p:childTnLst>
                                    <p:set>
                                      <p:cBhvr>
                                        <p:cTn id="8" dur="1" fill="hold">
                                          <p:stCondLst>
                                            <p:cond delay="0"/>
                                          </p:stCondLst>
                                        </p:cTn>
                                        <p:tgtEl>
                                          <p:spTgt spid="326"/>
                                        </p:tgtEl>
                                        <p:attrNameLst>
                                          <p:attrName>style.visibility</p:attrName>
                                        </p:attrNameLst>
                                      </p:cBhvr>
                                      <p:to>
                                        <p:strVal val="visible"/>
                                      </p:to>
                                    </p:set>
                                    <p:animEffect transition="in" filter="fade">
                                      <p:cBhvr>
                                        <p:cTn id="9" dur="1000"/>
                                        <p:tgtEl>
                                          <p:spTgt spid="326"/>
                                        </p:tgtEl>
                                      </p:cBhvr>
                                    </p:animEffect>
                                  </p:childTnLst>
                                </p:cTn>
                              </p:par>
                              <p:par>
                                <p:cTn id="10" presetID="10" presetClass="entr" presetSubtype="0" fill="hold" nodeType="withEffect">
                                  <p:stCondLst>
                                    <p:cond delay="11800"/>
                                  </p:stCondLst>
                                  <p:childTnLst>
                                    <p:set>
                                      <p:cBhvr>
                                        <p:cTn id="11" dur="1" fill="hold">
                                          <p:stCondLst>
                                            <p:cond delay="0"/>
                                          </p:stCondLst>
                                        </p:cTn>
                                        <p:tgtEl>
                                          <p:spTgt spid="327"/>
                                        </p:tgtEl>
                                        <p:attrNameLst>
                                          <p:attrName>style.visibility</p:attrName>
                                        </p:attrNameLst>
                                      </p:cBhvr>
                                      <p:to>
                                        <p:strVal val="visible"/>
                                      </p:to>
                                    </p:set>
                                    <p:animEffect transition="in" filter="fade">
                                      <p:cBhvr>
                                        <p:cTn id="12" dur="1000"/>
                                        <p:tgtEl>
                                          <p:spTgt spid="327"/>
                                        </p:tgtEl>
                                      </p:cBhvr>
                                    </p:animEffect>
                                  </p:childTnLst>
                                </p:cTn>
                              </p:par>
                              <p:par>
                                <p:cTn id="13" presetID="10" presetClass="entr" presetSubtype="0" fill="hold" nodeType="withEffect">
                                  <p:stCondLst>
                                    <p:cond delay="32000"/>
                                  </p:stCondLst>
                                  <p:childTnLst>
                                    <p:set>
                                      <p:cBhvr>
                                        <p:cTn id="14" dur="1" fill="hold">
                                          <p:stCondLst>
                                            <p:cond delay="0"/>
                                          </p:stCondLst>
                                        </p:cTn>
                                        <p:tgtEl>
                                          <p:spTgt spid="328"/>
                                        </p:tgtEl>
                                        <p:attrNameLst>
                                          <p:attrName>style.visibility</p:attrName>
                                        </p:attrNameLst>
                                      </p:cBhvr>
                                      <p:to>
                                        <p:strVal val="visible"/>
                                      </p:to>
                                    </p:set>
                                    <p:animEffect transition="in" filter="fade">
                                      <p:cBhvr>
                                        <p:cTn id="15" dur="1000"/>
                                        <p:tgtEl>
                                          <p:spTgt spid="328"/>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p:cTn id="16" fill="hold" display="0">
                  <p:stCondLst>
                    <p:cond delay="indefinite"/>
                  </p:stCondLst>
                  <p:endCondLst>
                    <p:cond evt="onStopAudio" delay="0">
                      <p:tgtEl>
                        <p:sldTgt/>
                      </p:tgtEl>
                    </p:cond>
                  </p:endCondLst>
                </p:cTn>
                <p:tgtEl>
                  <p:spTgt spid="2"/>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29"/>
          <p:cNvSpPr txBox="1">
            <a:spLocks noGrp="1"/>
          </p:cNvSpPr>
          <p:nvPr>
            <p:ph type="title"/>
          </p:nvPr>
        </p:nvSpPr>
        <p:spPr>
          <a:xfrm>
            <a:off x="259300" y="491250"/>
            <a:ext cx="8520600" cy="8313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Correlation Matrix: Abortion Ratio, 1988 to 2017 </a:t>
            </a:r>
            <a:endParaRPr/>
          </a:p>
        </p:txBody>
      </p:sp>
      <p:graphicFrame>
        <p:nvGraphicFramePr>
          <p:cNvPr id="335" name="Google Shape;335;p29"/>
          <p:cNvGraphicFramePr/>
          <p:nvPr/>
        </p:nvGraphicFramePr>
        <p:xfrm>
          <a:off x="520025" y="1433925"/>
          <a:ext cx="2456400" cy="3070565"/>
        </p:xfrm>
        <a:graphic>
          <a:graphicData uri="http://schemas.openxmlformats.org/drawingml/2006/table">
            <a:tbl>
              <a:tblPr>
                <a:noFill/>
                <a:tableStyleId>{D9614298-44E3-45D9-894F-4B7055601D7D}</a:tableStyleId>
              </a:tblPr>
              <a:tblGrid>
                <a:gridCol w="2456400">
                  <a:extLst>
                    <a:ext uri="{9D8B030D-6E8A-4147-A177-3AD203B41FA5}">
                      <a16:colId xmlns:a16="http://schemas.microsoft.com/office/drawing/2014/main" val="20000"/>
                    </a:ext>
                  </a:extLst>
                </a:gridCol>
              </a:tblGrid>
              <a:tr h="510425">
                <a:tc>
                  <a:txBody>
                    <a:bodyPr/>
                    <a:lstStyle/>
                    <a:p>
                      <a:pPr marL="0" lvl="0" indent="0" algn="ctr" rtl="0">
                        <a:spcBef>
                          <a:spcPts val="0"/>
                        </a:spcBef>
                        <a:spcAft>
                          <a:spcPts val="0"/>
                        </a:spcAft>
                        <a:buNone/>
                      </a:pPr>
                      <a:r>
                        <a:rPr lang="en" sz="1600">
                          <a:latin typeface="Anton"/>
                          <a:ea typeface="Anton"/>
                          <a:cs typeface="Anton"/>
                          <a:sym typeface="Anton"/>
                        </a:rPr>
                        <a:t>Features (Abortion Ratio)</a:t>
                      </a:r>
                      <a:endParaRPr sz="1600">
                        <a:latin typeface="Anton"/>
                        <a:ea typeface="Anton"/>
                        <a:cs typeface="Anton"/>
                        <a:sym typeface="Anton"/>
                      </a:endParaRPr>
                    </a:p>
                  </a:txBody>
                  <a:tcPr marL="91425" marR="91425" marT="91425" marB="91425"/>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 sz="1600">
                          <a:latin typeface="Anaheim"/>
                          <a:ea typeface="Anaheim"/>
                          <a:cs typeface="Anaheim"/>
                          <a:sym typeface="Anaheim"/>
                        </a:rPr>
                        <a:t>&lt;20 years</a:t>
                      </a:r>
                      <a:endParaRPr sz="1600">
                        <a:latin typeface="Anaheim"/>
                        <a:ea typeface="Anaheim"/>
                        <a:cs typeface="Anaheim"/>
                        <a:sym typeface="Anaheim"/>
                      </a:endParaRPr>
                    </a:p>
                  </a:txBody>
                  <a:tcPr marL="91425" marR="91425" marT="91425" marB="91425"/>
                </a:tc>
                <a:extLst>
                  <a:ext uri="{0D108BD9-81ED-4DB2-BD59-A6C34878D82A}">
                    <a16:rowId xmlns:a16="http://schemas.microsoft.com/office/drawing/2014/main" val="10001"/>
                  </a:ext>
                </a:extLst>
              </a:tr>
              <a:tr h="396200">
                <a:tc>
                  <a:txBody>
                    <a:bodyPr/>
                    <a:lstStyle/>
                    <a:p>
                      <a:pPr marL="0" lvl="0" indent="0" algn="l" rtl="0">
                        <a:spcBef>
                          <a:spcPts val="0"/>
                        </a:spcBef>
                        <a:spcAft>
                          <a:spcPts val="0"/>
                        </a:spcAft>
                        <a:buNone/>
                      </a:pPr>
                      <a:r>
                        <a:rPr lang="en" sz="1600">
                          <a:latin typeface="Anaheim"/>
                          <a:ea typeface="Anaheim"/>
                          <a:cs typeface="Anaheim"/>
                          <a:sym typeface="Anaheim"/>
                        </a:rPr>
                        <a:t>20 to 24 years</a:t>
                      </a:r>
                      <a:endParaRPr sz="1600">
                        <a:latin typeface="Anaheim"/>
                        <a:ea typeface="Anaheim"/>
                        <a:cs typeface="Anaheim"/>
                        <a:sym typeface="Anaheim"/>
                      </a:endParaRPr>
                    </a:p>
                  </a:txBody>
                  <a:tcPr marL="91425" marR="91425" marT="91425" marB="91425"/>
                </a:tc>
                <a:extLst>
                  <a:ext uri="{0D108BD9-81ED-4DB2-BD59-A6C34878D82A}">
                    <a16:rowId xmlns:a16="http://schemas.microsoft.com/office/drawing/2014/main" val="10002"/>
                  </a:ext>
                </a:extLst>
              </a:tr>
              <a:tr h="396200">
                <a:tc>
                  <a:txBody>
                    <a:bodyPr/>
                    <a:lstStyle/>
                    <a:p>
                      <a:pPr marL="0" lvl="0" indent="0" algn="l" rtl="0">
                        <a:spcBef>
                          <a:spcPts val="0"/>
                        </a:spcBef>
                        <a:spcAft>
                          <a:spcPts val="0"/>
                        </a:spcAft>
                        <a:buNone/>
                      </a:pPr>
                      <a:r>
                        <a:rPr lang="en" sz="1600">
                          <a:latin typeface="Anaheim"/>
                          <a:ea typeface="Anaheim"/>
                          <a:cs typeface="Anaheim"/>
                          <a:sym typeface="Anaheim"/>
                        </a:rPr>
                        <a:t>25 to 29 years</a:t>
                      </a:r>
                      <a:endParaRPr sz="1600">
                        <a:latin typeface="Anaheim"/>
                        <a:ea typeface="Anaheim"/>
                        <a:cs typeface="Anaheim"/>
                        <a:sym typeface="Anaheim"/>
                      </a:endParaRPr>
                    </a:p>
                  </a:txBody>
                  <a:tcPr marL="91425" marR="91425" marT="91425" marB="91425"/>
                </a:tc>
                <a:extLst>
                  <a:ext uri="{0D108BD9-81ED-4DB2-BD59-A6C34878D82A}">
                    <a16:rowId xmlns:a16="http://schemas.microsoft.com/office/drawing/2014/main" val="10003"/>
                  </a:ext>
                </a:extLst>
              </a:tr>
              <a:tr h="396200">
                <a:tc>
                  <a:txBody>
                    <a:bodyPr/>
                    <a:lstStyle/>
                    <a:p>
                      <a:pPr marL="0" lvl="0" indent="0" algn="l" rtl="0">
                        <a:spcBef>
                          <a:spcPts val="0"/>
                        </a:spcBef>
                        <a:spcAft>
                          <a:spcPts val="0"/>
                        </a:spcAft>
                        <a:buNone/>
                      </a:pPr>
                      <a:r>
                        <a:rPr lang="en" sz="1600">
                          <a:latin typeface="Anaheim"/>
                          <a:ea typeface="Anaheim"/>
                          <a:cs typeface="Anaheim"/>
                          <a:sym typeface="Anaheim"/>
                        </a:rPr>
                        <a:t>30 to 34 years</a:t>
                      </a:r>
                      <a:endParaRPr sz="1600">
                        <a:latin typeface="Anaheim"/>
                        <a:ea typeface="Anaheim"/>
                        <a:cs typeface="Anaheim"/>
                        <a:sym typeface="Anaheim"/>
                      </a:endParaRPr>
                    </a:p>
                  </a:txBody>
                  <a:tcPr marL="91425" marR="91425" marT="91425" marB="91425"/>
                </a:tc>
                <a:extLst>
                  <a:ext uri="{0D108BD9-81ED-4DB2-BD59-A6C34878D82A}">
                    <a16:rowId xmlns:a16="http://schemas.microsoft.com/office/drawing/2014/main" val="10004"/>
                  </a:ext>
                </a:extLst>
              </a:tr>
              <a:tr h="396200">
                <a:tc>
                  <a:txBody>
                    <a:bodyPr/>
                    <a:lstStyle/>
                    <a:p>
                      <a:pPr marL="0" lvl="0" indent="0" algn="l" rtl="0">
                        <a:spcBef>
                          <a:spcPts val="0"/>
                        </a:spcBef>
                        <a:spcAft>
                          <a:spcPts val="0"/>
                        </a:spcAft>
                        <a:buNone/>
                      </a:pPr>
                      <a:r>
                        <a:rPr lang="en" sz="1600">
                          <a:latin typeface="Anaheim"/>
                          <a:ea typeface="Anaheim"/>
                          <a:cs typeface="Anaheim"/>
                          <a:sym typeface="Anaheim"/>
                        </a:rPr>
                        <a:t>35 to 39 years</a:t>
                      </a:r>
                      <a:endParaRPr sz="1600">
                        <a:latin typeface="Anaheim"/>
                        <a:ea typeface="Anaheim"/>
                        <a:cs typeface="Anaheim"/>
                        <a:sym typeface="Anaheim"/>
                      </a:endParaRPr>
                    </a:p>
                  </a:txBody>
                  <a:tcPr marL="91425" marR="91425" marT="91425" marB="91425"/>
                </a:tc>
                <a:extLst>
                  <a:ext uri="{0D108BD9-81ED-4DB2-BD59-A6C34878D82A}">
                    <a16:rowId xmlns:a16="http://schemas.microsoft.com/office/drawing/2014/main" val="10005"/>
                  </a:ext>
                </a:extLst>
              </a:tr>
              <a:tr h="396200">
                <a:tc>
                  <a:txBody>
                    <a:bodyPr/>
                    <a:lstStyle/>
                    <a:p>
                      <a:pPr marL="0" lvl="0" indent="0" algn="l" rtl="0">
                        <a:spcBef>
                          <a:spcPts val="0"/>
                        </a:spcBef>
                        <a:spcAft>
                          <a:spcPts val="0"/>
                        </a:spcAft>
                        <a:buNone/>
                      </a:pPr>
                      <a:r>
                        <a:rPr lang="en" sz="1600">
                          <a:latin typeface="Anaheim"/>
                          <a:ea typeface="Anaheim"/>
                          <a:cs typeface="Anaheim"/>
                          <a:sym typeface="Anaheim"/>
                        </a:rPr>
                        <a:t>&gt;40 years</a:t>
                      </a:r>
                      <a:endParaRPr sz="1600">
                        <a:latin typeface="Anaheim"/>
                        <a:ea typeface="Anaheim"/>
                        <a:cs typeface="Anaheim"/>
                        <a:sym typeface="Anaheim"/>
                      </a:endParaRPr>
                    </a:p>
                  </a:txBody>
                  <a:tcPr marL="91425" marR="91425" marT="91425" marB="91425"/>
                </a:tc>
                <a:extLst>
                  <a:ext uri="{0D108BD9-81ED-4DB2-BD59-A6C34878D82A}">
                    <a16:rowId xmlns:a16="http://schemas.microsoft.com/office/drawing/2014/main" val="10006"/>
                  </a:ext>
                </a:extLst>
              </a:tr>
            </a:tbl>
          </a:graphicData>
        </a:graphic>
      </p:graphicFrame>
      <p:sp>
        <p:nvSpPr>
          <p:cNvPr id="336" name="Google Shape;336;p29"/>
          <p:cNvSpPr txBox="1">
            <a:spLocks noGrp="1"/>
          </p:cNvSpPr>
          <p:nvPr>
            <p:ph type="sldNum" idx="12"/>
          </p:nvPr>
        </p:nvSpPr>
        <p:spPr>
          <a:xfrm>
            <a:off x="8595309" y="4687376"/>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13</a:t>
            </a:fld>
            <a:endParaRPr/>
          </a:p>
        </p:txBody>
      </p:sp>
      <p:pic>
        <p:nvPicPr>
          <p:cNvPr id="337" name="Google Shape;337;p29"/>
          <p:cNvPicPr preferRelativeResize="0"/>
          <p:nvPr/>
        </p:nvPicPr>
        <p:blipFill>
          <a:blip r:embed="rId5">
            <a:alphaModFix/>
          </a:blip>
          <a:stretch>
            <a:fillRect/>
          </a:stretch>
        </p:blipFill>
        <p:spPr>
          <a:xfrm>
            <a:off x="3140425" y="1272450"/>
            <a:ext cx="5753100" cy="3467100"/>
          </a:xfrm>
          <a:prstGeom prst="rect">
            <a:avLst/>
          </a:prstGeom>
          <a:noFill/>
          <a:ln>
            <a:noFill/>
          </a:ln>
        </p:spPr>
      </p:pic>
      <p:pic>
        <p:nvPicPr>
          <p:cNvPr id="2" name="Slide 13">
            <a:hlinkClick r:id="" action="ppaction://media"/>
            <a:extLst>
              <a:ext uri="{FF2B5EF4-FFF2-40B4-BE49-F238E27FC236}">
                <a16:creationId xmlns:a16="http://schemas.microsoft.com/office/drawing/2014/main" id="{4D360C1F-24EA-75DC-380B-19F8AA9E0BB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409167" y="4274576"/>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8000"/>
    </mc:Choice>
    <mc:Fallback xmlns="">
      <p:transition spd="slow" advTm="38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778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41"/>
        <p:cNvGrpSpPr/>
        <p:nvPr/>
      </p:nvGrpSpPr>
      <p:grpSpPr>
        <a:xfrm>
          <a:off x="0" y="0"/>
          <a:ext cx="0" cy="0"/>
          <a:chOff x="0" y="0"/>
          <a:chExt cx="0" cy="0"/>
        </a:xfrm>
      </p:grpSpPr>
      <p:sp>
        <p:nvSpPr>
          <p:cNvPr id="342" name="Google Shape;342;p30"/>
          <p:cNvSpPr txBox="1">
            <a:spLocks noGrp="1"/>
          </p:cNvSpPr>
          <p:nvPr>
            <p:ph type="title"/>
          </p:nvPr>
        </p:nvSpPr>
        <p:spPr>
          <a:xfrm>
            <a:off x="711775" y="496066"/>
            <a:ext cx="7704000" cy="457200"/>
          </a:xfrm>
          <a:prstGeom prst="rect">
            <a:avLst/>
          </a:prstGeom>
        </p:spPr>
        <p:txBody>
          <a:bodyPr spcFirstLastPara="1" wrap="square" lIns="0" tIns="0" rIns="0" bIns="0" anchor="t" anchorCtr="0">
            <a:normAutofit fontScale="90000"/>
          </a:bodyPr>
          <a:lstStyle/>
          <a:p>
            <a:pPr marL="0" lvl="0" indent="0" algn="l" rtl="0">
              <a:spcBef>
                <a:spcPts val="0"/>
              </a:spcBef>
              <a:spcAft>
                <a:spcPts val="0"/>
              </a:spcAft>
              <a:buNone/>
            </a:pPr>
            <a:r>
              <a:rPr lang="en"/>
              <a:t>Abortion Data - (Un)supervised Models</a:t>
            </a:r>
            <a:endParaRPr/>
          </a:p>
        </p:txBody>
      </p:sp>
      <p:sp>
        <p:nvSpPr>
          <p:cNvPr id="343" name="Google Shape;343;p3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rmAutofit/>
          </a:bodyPr>
          <a:lstStyle/>
          <a:p>
            <a:pPr marL="0" lvl="0" indent="0" algn="r" rtl="0">
              <a:spcBef>
                <a:spcPts val="0"/>
              </a:spcBef>
              <a:spcAft>
                <a:spcPts val="0"/>
              </a:spcAft>
              <a:buNone/>
            </a:pPr>
            <a:fld id="{00000000-1234-1234-1234-123412341234}" type="slidenum">
              <a:rPr lang="en"/>
              <a:t>14</a:t>
            </a:fld>
            <a:endParaRPr/>
          </a:p>
        </p:txBody>
      </p:sp>
      <p:sp>
        <p:nvSpPr>
          <p:cNvPr id="344" name="Google Shape;344;p30"/>
          <p:cNvSpPr txBox="1"/>
          <p:nvPr/>
        </p:nvSpPr>
        <p:spPr>
          <a:xfrm>
            <a:off x="711775" y="219900"/>
            <a:ext cx="2395500" cy="915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1000" b="1">
                <a:solidFill>
                  <a:srgbClr val="191919"/>
                </a:solidFill>
                <a:latin typeface="Anaheim"/>
                <a:ea typeface="Anaheim"/>
                <a:cs typeface="Anaheim"/>
                <a:sym typeface="Anaheim"/>
              </a:rPr>
              <a:t>Correlation One</a:t>
            </a:r>
            <a:endParaRPr sz="1000" b="1">
              <a:solidFill>
                <a:srgbClr val="191919"/>
              </a:solidFill>
              <a:latin typeface="Anaheim"/>
              <a:ea typeface="Anaheim"/>
              <a:cs typeface="Anaheim"/>
              <a:sym typeface="Anaheim"/>
            </a:endParaRPr>
          </a:p>
        </p:txBody>
      </p:sp>
      <p:sp>
        <p:nvSpPr>
          <p:cNvPr id="345" name="Google Shape;345;p30"/>
          <p:cNvSpPr txBox="1"/>
          <p:nvPr/>
        </p:nvSpPr>
        <p:spPr>
          <a:xfrm>
            <a:off x="6960900" y="4827750"/>
            <a:ext cx="1463100" cy="915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1000">
                <a:solidFill>
                  <a:srgbClr val="191919"/>
                </a:solidFill>
                <a:latin typeface="Anaheim"/>
                <a:ea typeface="Anaheim"/>
                <a:cs typeface="Anaheim"/>
                <a:sym typeface="Anaheim"/>
              </a:rPr>
              <a:t>2022 DS4A Capstone</a:t>
            </a:r>
            <a:endParaRPr sz="1000">
              <a:solidFill>
                <a:srgbClr val="191919"/>
              </a:solidFill>
              <a:latin typeface="Anaheim"/>
              <a:ea typeface="Anaheim"/>
              <a:cs typeface="Anaheim"/>
              <a:sym typeface="Anaheim"/>
            </a:endParaRPr>
          </a:p>
        </p:txBody>
      </p:sp>
      <p:sp>
        <p:nvSpPr>
          <p:cNvPr id="346" name="Google Shape;346;p30"/>
          <p:cNvSpPr txBox="1"/>
          <p:nvPr/>
        </p:nvSpPr>
        <p:spPr>
          <a:xfrm>
            <a:off x="6960900" y="236625"/>
            <a:ext cx="1463100" cy="91500"/>
          </a:xfrm>
          <a:prstGeom prst="rect">
            <a:avLst/>
          </a:prstGeom>
          <a:noFill/>
          <a:ln>
            <a:noFill/>
          </a:ln>
        </p:spPr>
        <p:txBody>
          <a:bodyPr spcFirstLastPara="1" wrap="square" lIns="0" tIns="0" rIns="0" bIns="0" anchor="ctr" anchorCtr="0">
            <a:noAutofit/>
          </a:bodyPr>
          <a:lstStyle/>
          <a:p>
            <a:pPr marL="914400" lvl="0" indent="0" algn="r" rtl="0">
              <a:spcBef>
                <a:spcPts val="0"/>
              </a:spcBef>
              <a:spcAft>
                <a:spcPts val="0"/>
              </a:spcAft>
              <a:buNone/>
            </a:pPr>
            <a:r>
              <a:rPr lang="en" sz="1000">
                <a:solidFill>
                  <a:srgbClr val="191919"/>
                </a:solidFill>
                <a:latin typeface="Anaheim"/>
                <a:ea typeface="Anaheim"/>
                <a:cs typeface="Anaheim"/>
                <a:sym typeface="Anaheim"/>
              </a:rPr>
              <a:t>Methods</a:t>
            </a:r>
            <a:endParaRPr sz="1000">
              <a:solidFill>
                <a:srgbClr val="191919"/>
              </a:solidFill>
              <a:latin typeface="Anaheim"/>
              <a:ea typeface="Anaheim"/>
              <a:cs typeface="Anaheim"/>
              <a:sym typeface="Anaheim"/>
            </a:endParaRPr>
          </a:p>
        </p:txBody>
      </p:sp>
      <p:sp>
        <p:nvSpPr>
          <p:cNvPr id="347" name="Google Shape;347;p30"/>
          <p:cNvSpPr txBox="1"/>
          <p:nvPr/>
        </p:nvSpPr>
        <p:spPr>
          <a:xfrm>
            <a:off x="4640655" y="2439927"/>
            <a:ext cx="1306800" cy="668700"/>
          </a:xfrm>
          <a:prstGeom prst="rect">
            <a:avLst/>
          </a:prstGeom>
          <a:solidFill>
            <a:srgbClr val="19191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DADADA"/>
                </a:solidFill>
                <a:latin typeface="Anton"/>
                <a:ea typeface="Anton"/>
                <a:cs typeface="Anton"/>
                <a:sym typeface="Anton"/>
              </a:rPr>
              <a:t>PCA</a:t>
            </a:r>
            <a:endParaRPr sz="1700">
              <a:solidFill>
                <a:srgbClr val="DADADA"/>
              </a:solidFill>
              <a:latin typeface="Anton"/>
              <a:ea typeface="Anton"/>
              <a:cs typeface="Anton"/>
              <a:sym typeface="Anton"/>
            </a:endParaRPr>
          </a:p>
        </p:txBody>
      </p:sp>
      <p:sp>
        <p:nvSpPr>
          <p:cNvPr id="348" name="Google Shape;348;p30"/>
          <p:cNvSpPr txBox="1"/>
          <p:nvPr/>
        </p:nvSpPr>
        <p:spPr>
          <a:xfrm>
            <a:off x="4616838" y="3249950"/>
            <a:ext cx="13068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Anaheim"/>
                <a:ea typeface="Anaheim"/>
                <a:cs typeface="Anaheim"/>
                <a:sym typeface="Anaheim"/>
              </a:rPr>
              <a:t>Dimensionality</a:t>
            </a:r>
            <a:endParaRPr>
              <a:latin typeface="Anaheim"/>
              <a:ea typeface="Anaheim"/>
              <a:cs typeface="Anaheim"/>
              <a:sym typeface="Anaheim"/>
            </a:endParaRPr>
          </a:p>
          <a:p>
            <a:pPr marL="0" lvl="0" indent="0" algn="l" rtl="0">
              <a:spcBef>
                <a:spcPts val="0"/>
              </a:spcBef>
              <a:spcAft>
                <a:spcPts val="0"/>
              </a:spcAft>
              <a:buNone/>
            </a:pPr>
            <a:r>
              <a:rPr lang="en">
                <a:latin typeface="Anaheim"/>
                <a:ea typeface="Anaheim"/>
                <a:cs typeface="Anaheim"/>
                <a:sym typeface="Anaheim"/>
              </a:rPr>
              <a:t>Reduction</a:t>
            </a:r>
            <a:endParaRPr>
              <a:latin typeface="Anaheim"/>
              <a:ea typeface="Anaheim"/>
              <a:cs typeface="Anaheim"/>
              <a:sym typeface="Anaheim"/>
            </a:endParaRPr>
          </a:p>
        </p:txBody>
      </p:sp>
      <p:grpSp>
        <p:nvGrpSpPr>
          <p:cNvPr id="349" name="Google Shape;349;p30"/>
          <p:cNvGrpSpPr/>
          <p:nvPr/>
        </p:nvGrpSpPr>
        <p:grpSpPr>
          <a:xfrm>
            <a:off x="6258033" y="1494438"/>
            <a:ext cx="1372494" cy="2155712"/>
            <a:chOff x="7075571" y="1343163"/>
            <a:chExt cx="1372494" cy="2155712"/>
          </a:xfrm>
        </p:grpSpPr>
        <p:sp>
          <p:nvSpPr>
            <p:cNvPr id="350" name="Google Shape;350;p30"/>
            <p:cNvSpPr txBox="1"/>
            <p:nvPr/>
          </p:nvSpPr>
          <p:spPr>
            <a:xfrm>
              <a:off x="7104853" y="2288640"/>
              <a:ext cx="1306800" cy="668700"/>
            </a:xfrm>
            <a:prstGeom prst="rect">
              <a:avLst/>
            </a:prstGeom>
            <a:solidFill>
              <a:srgbClr val="19191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DADADA"/>
                  </a:solidFill>
                  <a:latin typeface="Anton"/>
                  <a:ea typeface="Anton"/>
                  <a:cs typeface="Anton"/>
                  <a:sym typeface="Anton"/>
                </a:rPr>
                <a:t>K Means</a:t>
              </a:r>
              <a:endParaRPr sz="1500">
                <a:solidFill>
                  <a:srgbClr val="DADADA"/>
                </a:solidFill>
                <a:latin typeface="Anton"/>
                <a:ea typeface="Anton"/>
                <a:cs typeface="Anton"/>
                <a:sym typeface="Anton"/>
              </a:endParaRPr>
            </a:p>
          </p:txBody>
        </p:sp>
        <p:sp>
          <p:nvSpPr>
            <p:cNvPr id="351" name="Google Shape;351;p30"/>
            <p:cNvSpPr txBox="1"/>
            <p:nvPr/>
          </p:nvSpPr>
          <p:spPr>
            <a:xfrm>
              <a:off x="7088400" y="3098675"/>
              <a:ext cx="1306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Anaheim"/>
                  <a:ea typeface="Anaheim"/>
                  <a:cs typeface="Anaheim"/>
                  <a:sym typeface="Anaheim"/>
                </a:rPr>
                <a:t>Distance Based</a:t>
              </a:r>
              <a:endParaRPr>
                <a:latin typeface="Anaheim"/>
                <a:ea typeface="Anaheim"/>
                <a:cs typeface="Anaheim"/>
                <a:sym typeface="Anaheim"/>
              </a:endParaRPr>
            </a:p>
          </p:txBody>
        </p:sp>
        <p:sp>
          <p:nvSpPr>
            <p:cNvPr id="352" name="Google Shape;352;p30"/>
            <p:cNvSpPr/>
            <p:nvPr/>
          </p:nvSpPr>
          <p:spPr>
            <a:xfrm>
              <a:off x="7361425" y="1674338"/>
              <a:ext cx="45600" cy="47400"/>
            </a:xfrm>
            <a:prstGeom prst="flowChartConnector">
              <a:avLst/>
            </a:prstGeom>
            <a:solidFill>
              <a:srgbClr val="191919"/>
            </a:solidFill>
            <a:ln w="9525" cap="flat" cmpd="sng">
              <a:solidFill>
                <a:srgbClr val="19191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30"/>
            <p:cNvSpPr/>
            <p:nvPr/>
          </p:nvSpPr>
          <p:spPr>
            <a:xfrm>
              <a:off x="7262425" y="1668775"/>
              <a:ext cx="45600" cy="47400"/>
            </a:xfrm>
            <a:prstGeom prst="flowChartConnector">
              <a:avLst/>
            </a:prstGeom>
            <a:solidFill>
              <a:srgbClr val="191919"/>
            </a:solidFill>
            <a:ln w="9525" cap="flat" cmpd="sng">
              <a:solidFill>
                <a:srgbClr val="19191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0"/>
            <p:cNvSpPr/>
            <p:nvPr/>
          </p:nvSpPr>
          <p:spPr>
            <a:xfrm>
              <a:off x="7262425" y="1537325"/>
              <a:ext cx="45600" cy="47400"/>
            </a:xfrm>
            <a:prstGeom prst="flowChartConnector">
              <a:avLst/>
            </a:prstGeom>
            <a:solidFill>
              <a:srgbClr val="191919"/>
            </a:solidFill>
            <a:ln w="9525" cap="flat" cmpd="sng">
              <a:solidFill>
                <a:srgbClr val="19191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30"/>
            <p:cNvSpPr/>
            <p:nvPr/>
          </p:nvSpPr>
          <p:spPr>
            <a:xfrm>
              <a:off x="7361425" y="1793538"/>
              <a:ext cx="45600" cy="47400"/>
            </a:xfrm>
            <a:prstGeom prst="flowChartConnector">
              <a:avLst/>
            </a:prstGeom>
            <a:solidFill>
              <a:srgbClr val="191919"/>
            </a:solidFill>
            <a:ln w="9525" cap="flat" cmpd="sng">
              <a:solidFill>
                <a:srgbClr val="19191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30"/>
            <p:cNvSpPr/>
            <p:nvPr/>
          </p:nvSpPr>
          <p:spPr>
            <a:xfrm>
              <a:off x="7460425" y="1737113"/>
              <a:ext cx="45600" cy="47400"/>
            </a:xfrm>
            <a:prstGeom prst="flowChartConnector">
              <a:avLst/>
            </a:prstGeom>
            <a:solidFill>
              <a:srgbClr val="191919"/>
            </a:solidFill>
            <a:ln w="9525" cap="flat" cmpd="sng">
              <a:solidFill>
                <a:srgbClr val="19191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30"/>
            <p:cNvSpPr/>
            <p:nvPr/>
          </p:nvSpPr>
          <p:spPr>
            <a:xfrm>
              <a:off x="7460425" y="1861863"/>
              <a:ext cx="45600" cy="47400"/>
            </a:xfrm>
            <a:prstGeom prst="flowChartConnector">
              <a:avLst/>
            </a:prstGeom>
            <a:solidFill>
              <a:srgbClr val="191919"/>
            </a:solidFill>
            <a:ln w="9525" cap="flat" cmpd="sng">
              <a:solidFill>
                <a:srgbClr val="19191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30"/>
            <p:cNvSpPr/>
            <p:nvPr/>
          </p:nvSpPr>
          <p:spPr>
            <a:xfrm>
              <a:off x="7656500" y="1989713"/>
              <a:ext cx="45600" cy="47400"/>
            </a:xfrm>
            <a:prstGeom prst="flowChartConnector">
              <a:avLst/>
            </a:prstGeom>
            <a:solidFill>
              <a:srgbClr val="A7A6A6"/>
            </a:solidFill>
            <a:ln w="9525" cap="flat" cmpd="sng">
              <a:solidFill>
                <a:srgbClr val="19191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30"/>
            <p:cNvSpPr/>
            <p:nvPr/>
          </p:nvSpPr>
          <p:spPr>
            <a:xfrm>
              <a:off x="7702100" y="2037113"/>
              <a:ext cx="45600" cy="47400"/>
            </a:xfrm>
            <a:prstGeom prst="flowChartConnector">
              <a:avLst/>
            </a:prstGeom>
            <a:solidFill>
              <a:srgbClr val="A7A6A6"/>
            </a:solidFill>
            <a:ln w="9525" cap="flat" cmpd="sng">
              <a:solidFill>
                <a:srgbClr val="19191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30"/>
            <p:cNvSpPr/>
            <p:nvPr/>
          </p:nvSpPr>
          <p:spPr>
            <a:xfrm>
              <a:off x="7812150" y="1989713"/>
              <a:ext cx="45600" cy="47400"/>
            </a:xfrm>
            <a:prstGeom prst="flowChartConnector">
              <a:avLst/>
            </a:prstGeom>
            <a:solidFill>
              <a:srgbClr val="A7A6A6"/>
            </a:solidFill>
            <a:ln w="9525" cap="flat" cmpd="sng">
              <a:solidFill>
                <a:srgbClr val="19191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0"/>
            <p:cNvSpPr/>
            <p:nvPr/>
          </p:nvSpPr>
          <p:spPr>
            <a:xfrm>
              <a:off x="7982925" y="1909263"/>
              <a:ext cx="45600" cy="47400"/>
            </a:xfrm>
            <a:prstGeom prst="flowChartConnector">
              <a:avLst/>
            </a:prstGeom>
            <a:solidFill>
              <a:srgbClr val="A7A6A6"/>
            </a:solidFill>
            <a:ln w="9525" cap="flat" cmpd="sng">
              <a:solidFill>
                <a:srgbClr val="19191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30"/>
            <p:cNvSpPr/>
            <p:nvPr/>
          </p:nvSpPr>
          <p:spPr>
            <a:xfrm>
              <a:off x="7886950" y="1989713"/>
              <a:ext cx="45600" cy="47400"/>
            </a:xfrm>
            <a:prstGeom prst="flowChartConnector">
              <a:avLst/>
            </a:prstGeom>
            <a:solidFill>
              <a:srgbClr val="A7A6A6"/>
            </a:solidFill>
            <a:ln w="9525" cap="flat" cmpd="sng">
              <a:solidFill>
                <a:srgbClr val="19191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30"/>
            <p:cNvSpPr/>
            <p:nvPr/>
          </p:nvSpPr>
          <p:spPr>
            <a:xfrm>
              <a:off x="7982925" y="1737113"/>
              <a:ext cx="45600" cy="47400"/>
            </a:xfrm>
            <a:prstGeom prst="flowChartConnector">
              <a:avLst/>
            </a:prstGeom>
            <a:solidFill>
              <a:srgbClr val="191919"/>
            </a:solidFill>
            <a:ln w="9525" cap="flat" cmpd="sng">
              <a:solidFill>
                <a:srgbClr val="19191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30"/>
            <p:cNvSpPr/>
            <p:nvPr/>
          </p:nvSpPr>
          <p:spPr>
            <a:xfrm>
              <a:off x="8093000" y="1668763"/>
              <a:ext cx="45600" cy="47400"/>
            </a:xfrm>
            <a:prstGeom prst="flowChartConnector">
              <a:avLst/>
            </a:prstGeom>
            <a:solidFill>
              <a:srgbClr val="191919"/>
            </a:solidFill>
            <a:ln w="9525" cap="flat" cmpd="sng">
              <a:solidFill>
                <a:srgbClr val="19191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30"/>
            <p:cNvSpPr/>
            <p:nvPr/>
          </p:nvSpPr>
          <p:spPr>
            <a:xfrm>
              <a:off x="8093000" y="1737113"/>
              <a:ext cx="45600" cy="47400"/>
            </a:xfrm>
            <a:prstGeom prst="flowChartConnector">
              <a:avLst/>
            </a:prstGeom>
            <a:solidFill>
              <a:srgbClr val="A7A6A6"/>
            </a:solidFill>
            <a:ln w="9525" cap="flat" cmpd="sng">
              <a:solidFill>
                <a:srgbClr val="19191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30"/>
            <p:cNvSpPr/>
            <p:nvPr/>
          </p:nvSpPr>
          <p:spPr>
            <a:xfrm>
              <a:off x="8196000" y="1632113"/>
              <a:ext cx="45600" cy="47400"/>
            </a:xfrm>
            <a:prstGeom prst="flowChartConnector">
              <a:avLst/>
            </a:prstGeom>
            <a:solidFill>
              <a:srgbClr val="191919"/>
            </a:solidFill>
            <a:ln w="9525" cap="flat" cmpd="sng">
              <a:solidFill>
                <a:srgbClr val="19191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30"/>
            <p:cNvSpPr/>
            <p:nvPr/>
          </p:nvSpPr>
          <p:spPr>
            <a:xfrm>
              <a:off x="8093000" y="1584700"/>
              <a:ext cx="45600" cy="47400"/>
            </a:xfrm>
            <a:prstGeom prst="flowChartConnector">
              <a:avLst/>
            </a:prstGeom>
            <a:solidFill>
              <a:srgbClr val="191919"/>
            </a:solidFill>
            <a:ln w="9525" cap="flat" cmpd="sng">
              <a:solidFill>
                <a:srgbClr val="19191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30"/>
            <p:cNvSpPr/>
            <p:nvPr/>
          </p:nvSpPr>
          <p:spPr>
            <a:xfrm>
              <a:off x="8241600" y="1507263"/>
              <a:ext cx="45600" cy="47400"/>
            </a:xfrm>
            <a:prstGeom prst="flowChartConnector">
              <a:avLst/>
            </a:prstGeom>
            <a:solidFill>
              <a:srgbClr val="191919"/>
            </a:solidFill>
            <a:ln w="9525" cap="flat" cmpd="sng">
              <a:solidFill>
                <a:srgbClr val="19191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30"/>
            <p:cNvSpPr/>
            <p:nvPr/>
          </p:nvSpPr>
          <p:spPr>
            <a:xfrm rot="-2276091">
              <a:off x="7190768" y="1457969"/>
              <a:ext cx="377705" cy="504922"/>
            </a:xfrm>
            <a:prstGeom prst="ellipse">
              <a:avLst/>
            </a:prstGeom>
            <a:noFill/>
            <a:ln w="9525" cap="flat" cmpd="sng">
              <a:solidFill>
                <a:srgbClr val="19191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30"/>
            <p:cNvSpPr/>
            <p:nvPr/>
          </p:nvSpPr>
          <p:spPr>
            <a:xfrm rot="2235134">
              <a:off x="7956090" y="1405948"/>
              <a:ext cx="377648" cy="505031"/>
            </a:xfrm>
            <a:prstGeom prst="ellipse">
              <a:avLst/>
            </a:prstGeom>
            <a:noFill/>
            <a:ln w="9525" cap="flat" cmpd="sng">
              <a:solidFill>
                <a:srgbClr val="19191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30"/>
            <p:cNvSpPr/>
            <p:nvPr/>
          </p:nvSpPr>
          <p:spPr>
            <a:xfrm rot="4449051">
              <a:off x="7715252" y="1740983"/>
              <a:ext cx="220794" cy="491984"/>
            </a:xfrm>
            <a:prstGeom prst="ellipse">
              <a:avLst/>
            </a:prstGeom>
            <a:noFill/>
            <a:ln w="9525" cap="flat" cmpd="sng">
              <a:solidFill>
                <a:srgbClr val="19191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2" name="Google Shape;372;p30"/>
          <p:cNvGrpSpPr/>
          <p:nvPr/>
        </p:nvGrpSpPr>
        <p:grpSpPr>
          <a:xfrm>
            <a:off x="1482061" y="1609563"/>
            <a:ext cx="1306801" cy="2251938"/>
            <a:chOff x="1398011" y="1596138"/>
            <a:chExt cx="1306801" cy="2251938"/>
          </a:xfrm>
        </p:grpSpPr>
        <p:sp>
          <p:nvSpPr>
            <p:cNvPr id="373" name="Google Shape;373;p30"/>
            <p:cNvSpPr txBox="1"/>
            <p:nvPr/>
          </p:nvSpPr>
          <p:spPr>
            <a:xfrm>
              <a:off x="1398011" y="2422452"/>
              <a:ext cx="1306800" cy="668700"/>
            </a:xfrm>
            <a:prstGeom prst="rect">
              <a:avLst/>
            </a:prstGeom>
            <a:solidFill>
              <a:srgbClr val="19191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700">
                  <a:solidFill>
                    <a:srgbClr val="DADADA"/>
                  </a:solidFill>
                  <a:latin typeface="Anton"/>
                  <a:ea typeface="Anton"/>
                  <a:cs typeface="Anton"/>
                  <a:sym typeface="Anton"/>
                </a:rPr>
                <a:t>Logistic Regression</a:t>
              </a:r>
              <a:endParaRPr sz="1700">
                <a:solidFill>
                  <a:srgbClr val="DADADA"/>
                </a:solidFill>
                <a:latin typeface="Anton"/>
                <a:ea typeface="Anton"/>
                <a:cs typeface="Anton"/>
                <a:sym typeface="Anton"/>
              </a:endParaRPr>
            </a:p>
          </p:txBody>
        </p:sp>
        <p:sp>
          <p:nvSpPr>
            <p:cNvPr id="374" name="Google Shape;374;p30"/>
            <p:cNvSpPr txBox="1"/>
            <p:nvPr/>
          </p:nvSpPr>
          <p:spPr>
            <a:xfrm>
              <a:off x="1398013" y="3232475"/>
              <a:ext cx="13068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Anaheim"/>
                  <a:ea typeface="Anaheim"/>
                  <a:cs typeface="Anaheim"/>
                  <a:sym typeface="Anaheim"/>
                </a:rPr>
                <a:t>Regression Based</a:t>
              </a:r>
              <a:endParaRPr>
                <a:latin typeface="Anaheim"/>
                <a:ea typeface="Anaheim"/>
                <a:cs typeface="Anaheim"/>
                <a:sym typeface="Anaheim"/>
              </a:endParaRPr>
            </a:p>
          </p:txBody>
        </p:sp>
        <p:cxnSp>
          <p:nvCxnSpPr>
            <p:cNvPr id="375" name="Google Shape;375;p30"/>
            <p:cNvCxnSpPr/>
            <p:nvPr/>
          </p:nvCxnSpPr>
          <p:spPr>
            <a:xfrm flipH="1">
              <a:off x="1554550" y="1659200"/>
              <a:ext cx="1004100" cy="602700"/>
            </a:xfrm>
            <a:prstGeom prst="curvedConnector3">
              <a:avLst>
                <a:gd name="adj1" fmla="val 50000"/>
              </a:avLst>
            </a:prstGeom>
            <a:noFill/>
            <a:ln w="9525" cap="flat" cmpd="sng">
              <a:solidFill>
                <a:schemeClr val="dk2"/>
              </a:solidFill>
              <a:prstDash val="solid"/>
              <a:round/>
              <a:headEnd type="none" w="med" len="med"/>
              <a:tailEnd type="none" w="med" len="med"/>
            </a:ln>
          </p:spPr>
        </p:cxnSp>
        <p:sp>
          <p:nvSpPr>
            <p:cNvPr id="376" name="Google Shape;376;p30"/>
            <p:cNvSpPr/>
            <p:nvPr/>
          </p:nvSpPr>
          <p:spPr>
            <a:xfrm>
              <a:off x="2292388" y="1672338"/>
              <a:ext cx="45600" cy="47400"/>
            </a:xfrm>
            <a:prstGeom prst="flowChartConnector">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30"/>
            <p:cNvSpPr/>
            <p:nvPr/>
          </p:nvSpPr>
          <p:spPr>
            <a:xfrm>
              <a:off x="2368588" y="1672338"/>
              <a:ext cx="45600" cy="47400"/>
            </a:xfrm>
            <a:prstGeom prst="flowChartConnector">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30"/>
            <p:cNvSpPr/>
            <p:nvPr/>
          </p:nvSpPr>
          <p:spPr>
            <a:xfrm>
              <a:off x="2444788" y="1596138"/>
              <a:ext cx="45600" cy="47400"/>
            </a:xfrm>
            <a:prstGeom prst="flowChartConnector">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30"/>
            <p:cNvSpPr/>
            <p:nvPr/>
          </p:nvSpPr>
          <p:spPr>
            <a:xfrm>
              <a:off x="2520988" y="1596138"/>
              <a:ext cx="45600" cy="47400"/>
            </a:xfrm>
            <a:prstGeom prst="flowChartConnector">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30"/>
            <p:cNvSpPr/>
            <p:nvPr/>
          </p:nvSpPr>
          <p:spPr>
            <a:xfrm>
              <a:off x="2520988" y="1596138"/>
              <a:ext cx="45600" cy="47400"/>
            </a:xfrm>
            <a:prstGeom prst="flowChartConnector">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30"/>
            <p:cNvSpPr/>
            <p:nvPr/>
          </p:nvSpPr>
          <p:spPr>
            <a:xfrm>
              <a:off x="2597188" y="1596138"/>
              <a:ext cx="45600" cy="47400"/>
            </a:xfrm>
            <a:prstGeom prst="flowChartConnector">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30"/>
            <p:cNvSpPr/>
            <p:nvPr/>
          </p:nvSpPr>
          <p:spPr>
            <a:xfrm>
              <a:off x="1499713" y="2229738"/>
              <a:ext cx="45600" cy="47400"/>
            </a:xfrm>
            <a:prstGeom prst="flowChartConnector">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30"/>
            <p:cNvSpPr/>
            <p:nvPr/>
          </p:nvSpPr>
          <p:spPr>
            <a:xfrm>
              <a:off x="1575913" y="2229738"/>
              <a:ext cx="45600" cy="47400"/>
            </a:xfrm>
            <a:prstGeom prst="flowChartConnector">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30"/>
            <p:cNvSpPr/>
            <p:nvPr/>
          </p:nvSpPr>
          <p:spPr>
            <a:xfrm>
              <a:off x="1652113" y="2229738"/>
              <a:ext cx="45600" cy="47400"/>
            </a:xfrm>
            <a:prstGeom prst="flowChartConnector">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385" name="Google Shape;385;p30"/>
            <p:cNvSpPr/>
            <p:nvPr/>
          </p:nvSpPr>
          <p:spPr>
            <a:xfrm>
              <a:off x="1728313" y="2229738"/>
              <a:ext cx="45600" cy="47400"/>
            </a:xfrm>
            <a:prstGeom prst="flowChartConnector">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386" name="Google Shape;386;p30"/>
            <p:cNvSpPr/>
            <p:nvPr/>
          </p:nvSpPr>
          <p:spPr>
            <a:xfrm>
              <a:off x="1804513" y="2229738"/>
              <a:ext cx="45600" cy="47400"/>
            </a:xfrm>
            <a:prstGeom prst="flowChartConnector">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grpSp>
      <p:cxnSp>
        <p:nvCxnSpPr>
          <p:cNvPr id="387" name="Google Shape;387;p30"/>
          <p:cNvCxnSpPr/>
          <p:nvPr/>
        </p:nvCxnSpPr>
        <p:spPr>
          <a:xfrm rot="10800000" flipH="1">
            <a:off x="5288375" y="1556675"/>
            <a:ext cx="339900" cy="277500"/>
          </a:xfrm>
          <a:prstGeom prst="straightConnector1">
            <a:avLst/>
          </a:prstGeom>
          <a:noFill/>
          <a:ln w="9525" cap="flat" cmpd="sng">
            <a:solidFill>
              <a:schemeClr val="dk1"/>
            </a:solidFill>
            <a:prstDash val="solid"/>
            <a:round/>
            <a:headEnd type="none" w="med" len="med"/>
            <a:tailEnd type="triangle" w="med" len="med"/>
          </a:ln>
        </p:spPr>
      </p:cxnSp>
      <p:cxnSp>
        <p:nvCxnSpPr>
          <p:cNvPr id="388" name="Google Shape;388;p30"/>
          <p:cNvCxnSpPr/>
          <p:nvPr/>
        </p:nvCxnSpPr>
        <p:spPr>
          <a:xfrm>
            <a:off x="5292711" y="1825228"/>
            <a:ext cx="0" cy="429600"/>
          </a:xfrm>
          <a:prstGeom prst="straightConnector1">
            <a:avLst/>
          </a:prstGeom>
          <a:noFill/>
          <a:ln w="9525" cap="flat" cmpd="sng">
            <a:solidFill>
              <a:schemeClr val="dk1"/>
            </a:solidFill>
            <a:prstDash val="solid"/>
            <a:round/>
            <a:headEnd type="none" w="med" len="med"/>
            <a:tailEnd type="triangle" w="med" len="med"/>
          </a:ln>
        </p:spPr>
      </p:cxnSp>
      <p:cxnSp>
        <p:nvCxnSpPr>
          <p:cNvPr id="389" name="Google Shape;389;p30"/>
          <p:cNvCxnSpPr/>
          <p:nvPr/>
        </p:nvCxnSpPr>
        <p:spPr>
          <a:xfrm>
            <a:off x="4993125" y="1834181"/>
            <a:ext cx="921600" cy="0"/>
          </a:xfrm>
          <a:prstGeom prst="straightConnector1">
            <a:avLst/>
          </a:prstGeom>
          <a:noFill/>
          <a:ln w="9525" cap="flat" cmpd="sng">
            <a:solidFill>
              <a:schemeClr val="dk1"/>
            </a:solidFill>
            <a:prstDash val="solid"/>
            <a:round/>
            <a:headEnd type="none" w="med" len="med"/>
            <a:tailEnd type="triangle" w="med" len="med"/>
          </a:ln>
        </p:spPr>
      </p:cxnSp>
      <p:sp>
        <p:nvSpPr>
          <p:cNvPr id="390" name="Google Shape;390;p30"/>
          <p:cNvSpPr/>
          <p:nvPr/>
        </p:nvSpPr>
        <p:spPr>
          <a:xfrm>
            <a:off x="5492813" y="1761963"/>
            <a:ext cx="45600" cy="47400"/>
          </a:xfrm>
          <a:prstGeom prst="flowChartConnector">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30"/>
          <p:cNvSpPr/>
          <p:nvPr/>
        </p:nvSpPr>
        <p:spPr>
          <a:xfrm>
            <a:off x="5569013" y="1685763"/>
            <a:ext cx="45600" cy="47400"/>
          </a:xfrm>
          <a:prstGeom prst="flowChartConnector">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30"/>
          <p:cNvSpPr/>
          <p:nvPr/>
        </p:nvSpPr>
        <p:spPr>
          <a:xfrm>
            <a:off x="5569013" y="1761963"/>
            <a:ext cx="45600" cy="47400"/>
          </a:xfrm>
          <a:prstGeom prst="flowChartConnector">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0"/>
          <p:cNvSpPr/>
          <p:nvPr/>
        </p:nvSpPr>
        <p:spPr>
          <a:xfrm>
            <a:off x="5721413" y="1685763"/>
            <a:ext cx="45600" cy="47400"/>
          </a:xfrm>
          <a:prstGeom prst="flowChartConnector">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30"/>
          <p:cNvSpPr/>
          <p:nvPr/>
        </p:nvSpPr>
        <p:spPr>
          <a:xfrm>
            <a:off x="5645213" y="1685763"/>
            <a:ext cx="45600" cy="47400"/>
          </a:xfrm>
          <a:prstGeom prst="flowChartConnector">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30"/>
          <p:cNvSpPr/>
          <p:nvPr/>
        </p:nvSpPr>
        <p:spPr>
          <a:xfrm>
            <a:off x="5721413" y="1609563"/>
            <a:ext cx="45600" cy="47400"/>
          </a:xfrm>
          <a:prstGeom prst="flowChartConnector">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96" name="Google Shape;396;p30"/>
          <p:cNvPicPr preferRelativeResize="0"/>
          <p:nvPr/>
        </p:nvPicPr>
        <p:blipFill>
          <a:blip r:embed="rId5">
            <a:alphaModFix/>
          </a:blip>
          <a:stretch>
            <a:fillRect/>
          </a:stretch>
        </p:blipFill>
        <p:spPr>
          <a:xfrm>
            <a:off x="3251925" y="1457575"/>
            <a:ext cx="1061174" cy="1058550"/>
          </a:xfrm>
          <a:prstGeom prst="rect">
            <a:avLst/>
          </a:prstGeom>
          <a:noFill/>
          <a:ln>
            <a:noFill/>
          </a:ln>
        </p:spPr>
      </p:pic>
      <p:grpSp>
        <p:nvGrpSpPr>
          <p:cNvPr id="397" name="Google Shape;397;p30"/>
          <p:cNvGrpSpPr/>
          <p:nvPr/>
        </p:nvGrpSpPr>
        <p:grpSpPr>
          <a:xfrm>
            <a:off x="3099886" y="2439927"/>
            <a:ext cx="1306801" cy="1210223"/>
            <a:chOff x="2393424" y="2288652"/>
            <a:chExt cx="1306801" cy="1210223"/>
          </a:xfrm>
        </p:grpSpPr>
        <p:sp>
          <p:nvSpPr>
            <p:cNvPr id="398" name="Google Shape;398;p30"/>
            <p:cNvSpPr txBox="1"/>
            <p:nvPr/>
          </p:nvSpPr>
          <p:spPr>
            <a:xfrm>
              <a:off x="2393424" y="2288652"/>
              <a:ext cx="1306800" cy="668700"/>
            </a:xfrm>
            <a:prstGeom prst="rect">
              <a:avLst/>
            </a:prstGeom>
            <a:solidFill>
              <a:srgbClr val="19191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700">
                  <a:solidFill>
                    <a:srgbClr val="DADADA"/>
                  </a:solidFill>
                  <a:latin typeface="Anton"/>
                  <a:ea typeface="Anton"/>
                  <a:cs typeface="Anton"/>
                  <a:sym typeface="Anton"/>
                </a:rPr>
                <a:t>Decision</a:t>
              </a:r>
              <a:endParaRPr sz="1700">
                <a:solidFill>
                  <a:srgbClr val="DADADA"/>
                </a:solidFill>
                <a:latin typeface="Anton"/>
                <a:ea typeface="Anton"/>
                <a:cs typeface="Anton"/>
                <a:sym typeface="Anton"/>
              </a:endParaRPr>
            </a:p>
            <a:p>
              <a:pPr marL="0" lvl="0" indent="0" algn="ctr" rtl="0">
                <a:spcBef>
                  <a:spcPts val="0"/>
                </a:spcBef>
                <a:spcAft>
                  <a:spcPts val="0"/>
                </a:spcAft>
                <a:buNone/>
              </a:pPr>
              <a:r>
                <a:rPr lang="en" sz="1700">
                  <a:solidFill>
                    <a:srgbClr val="DADADA"/>
                  </a:solidFill>
                  <a:latin typeface="Anton"/>
                  <a:ea typeface="Anton"/>
                  <a:cs typeface="Anton"/>
                  <a:sym typeface="Anton"/>
                </a:rPr>
                <a:t>Tree</a:t>
              </a:r>
              <a:endParaRPr sz="1700">
                <a:solidFill>
                  <a:srgbClr val="DADADA"/>
                </a:solidFill>
                <a:latin typeface="Anton"/>
                <a:ea typeface="Anton"/>
                <a:cs typeface="Anton"/>
                <a:sym typeface="Anton"/>
              </a:endParaRPr>
            </a:p>
          </p:txBody>
        </p:sp>
        <p:sp>
          <p:nvSpPr>
            <p:cNvPr id="399" name="Google Shape;399;p30"/>
            <p:cNvSpPr txBox="1"/>
            <p:nvPr/>
          </p:nvSpPr>
          <p:spPr>
            <a:xfrm>
              <a:off x="2393425" y="3098675"/>
              <a:ext cx="1306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Anaheim"/>
                  <a:ea typeface="Anaheim"/>
                  <a:cs typeface="Anaheim"/>
                  <a:sym typeface="Anaheim"/>
                </a:rPr>
                <a:t>Decision Tree</a:t>
              </a:r>
              <a:endParaRPr>
                <a:latin typeface="Anaheim"/>
                <a:ea typeface="Anaheim"/>
                <a:cs typeface="Anaheim"/>
                <a:sym typeface="Anaheim"/>
              </a:endParaRPr>
            </a:p>
          </p:txBody>
        </p:sp>
      </p:grpSp>
      <p:cxnSp>
        <p:nvCxnSpPr>
          <p:cNvPr id="400" name="Google Shape;400;p30"/>
          <p:cNvCxnSpPr/>
          <p:nvPr/>
        </p:nvCxnSpPr>
        <p:spPr>
          <a:xfrm>
            <a:off x="4517225" y="1153000"/>
            <a:ext cx="12900" cy="2838600"/>
          </a:xfrm>
          <a:prstGeom prst="straightConnector1">
            <a:avLst/>
          </a:prstGeom>
          <a:noFill/>
          <a:ln w="19050" cap="flat" cmpd="sng">
            <a:solidFill>
              <a:schemeClr val="dk1"/>
            </a:solidFill>
            <a:prstDash val="dash"/>
            <a:round/>
            <a:headEnd type="none" w="med" len="med"/>
            <a:tailEnd type="none" w="med" len="med"/>
          </a:ln>
        </p:spPr>
      </p:cxnSp>
      <p:pic>
        <p:nvPicPr>
          <p:cNvPr id="63" name="Slide 16 (Vika)">
            <a:hlinkClick r:id="" action="ppaction://media"/>
            <a:extLst>
              <a:ext uri="{FF2B5EF4-FFF2-40B4-BE49-F238E27FC236}">
                <a16:creationId xmlns:a16="http://schemas.microsoft.com/office/drawing/2014/main" id="{99E9E08C-4885-1342-BADA-32E84A0F2BA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251984" y="4140251"/>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21649"/>
    </mc:Choice>
    <mc:Fallback xmlns="">
      <p:transition spd="slow" advTm="2164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6774" fill="hold"/>
                                        <p:tgtEl>
                                          <p:spTgt spid="6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3"/>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Google Shape;405;p31"/>
          <p:cNvSpPr txBox="1">
            <a:spLocks noGrp="1"/>
          </p:cNvSpPr>
          <p:nvPr>
            <p:ph type="title"/>
          </p:nvPr>
        </p:nvSpPr>
        <p:spPr>
          <a:xfrm>
            <a:off x="711775" y="496066"/>
            <a:ext cx="7704000" cy="457200"/>
          </a:xfrm>
          <a:prstGeom prst="rect">
            <a:avLst/>
          </a:prstGeom>
        </p:spPr>
        <p:txBody>
          <a:bodyPr spcFirstLastPara="1" wrap="square" lIns="0" tIns="0" rIns="0" bIns="0" anchor="t" anchorCtr="0">
            <a:normAutofit fontScale="90000"/>
          </a:bodyPr>
          <a:lstStyle/>
          <a:p>
            <a:pPr marL="0" lvl="0" indent="0" algn="l" rtl="0">
              <a:spcBef>
                <a:spcPts val="0"/>
              </a:spcBef>
              <a:spcAft>
                <a:spcPts val="0"/>
              </a:spcAft>
              <a:buClr>
                <a:schemeClr val="dk1"/>
              </a:buClr>
              <a:buSzPct val="26190"/>
              <a:buFont typeface="Arial"/>
              <a:buNone/>
            </a:pPr>
            <a:r>
              <a:rPr lang="en"/>
              <a:t>Methods and Tools: Tweet Data</a:t>
            </a:r>
            <a:endParaRPr/>
          </a:p>
          <a:p>
            <a:pPr marL="0" lvl="0" indent="0" algn="l" rtl="0">
              <a:spcBef>
                <a:spcPts val="0"/>
              </a:spcBef>
              <a:spcAft>
                <a:spcPts val="0"/>
              </a:spcAft>
              <a:buNone/>
            </a:pPr>
            <a:endParaRPr/>
          </a:p>
        </p:txBody>
      </p:sp>
      <p:sp>
        <p:nvSpPr>
          <p:cNvPr id="406" name="Google Shape;406;p3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rmAutofit/>
          </a:bodyPr>
          <a:lstStyle/>
          <a:p>
            <a:pPr marL="0" lvl="0" indent="0" algn="r" rtl="0">
              <a:spcBef>
                <a:spcPts val="0"/>
              </a:spcBef>
              <a:spcAft>
                <a:spcPts val="0"/>
              </a:spcAft>
              <a:buNone/>
            </a:pPr>
            <a:fld id="{00000000-1234-1234-1234-123412341234}" type="slidenum">
              <a:rPr lang="en"/>
              <a:t>15</a:t>
            </a:fld>
            <a:endParaRPr/>
          </a:p>
        </p:txBody>
      </p:sp>
      <p:sp>
        <p:nvSpPr>
          <p:cNvPr id="407" name="Google Shape;407;p31"/>
          <p:cNvSpPr txBox="1"/>
          <p:nvPr/>
        </p:nvSpPr>
        <p:spPr>
          <a:xfrm>
            <a:off x="711775" y="219900"/>
            <a:ext cx="2395500" cy="915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1000" b="1">
                <a:solidFill>
                  <a:srgbClr val="191919"/>
                </a:solidFill>
                <a:latin typeface="Anaheim"/>
                <a:ea typeface="Anaheim"/>
                <a:cs typeface="Anaheim"/>
                <a:sym typeface="Anaheim"/>
              </a:rPr>
              <a:t>Correlation One</a:t>
            </a:r>
            <a:endParaRPr sz="1000" b="1">
              <a:solidFill>
                <a:srgbClr val="191919"/>
              </a:solidFill>
              <a:latin typeface="Anaheim"/>
              <a:ea typeface="Anaheim"/>
              <a:cs typeface="Anaheim"/>
              <a:sym typeface="Anaheim"/>
            </a:endParaRPr>
          </a:p>
        </p:txBody>
      </p:sp>
      <p:sp>
        <p:nvSpPr>
          <p:cNvPr id="408" name="Google Shape;408;p31"/>
          <p:cNvSpPr txBox="1"/>
          <p:nvPr/>
        </p:nvSpPr>
        <p:spPr>
          <a:xfrm>
            <a:off x="6960900" y="4827750"/>
            <a:ext cx="1463100" cy="915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1000">
                <a:solidFill>
                  <a:srgbClr val="191919"/>
                </a:solidFill>
                <a:latin typeface="Anaheim"/>
                <a:ea typeface="Anaheim"/>
                <a:cs typeface="Anaheim"/>
                <a:sym typeface="Anaheim"/>
              </a:rPr>
              <a:t>2022 DS4A Capstone</a:t>
            </a:r>
            <a:endParaRPr sz="1000">
              <a:solidFill>
                <a:srgbClr val="191919"/>
              </a:solidFill>
              <a:latin typeface="Anaheim"/>
              <a:ea typeface="Anaheim"/>
              <a:cs typeface="Anaheim"/>
              <a:sym typeface="Anaheim"/>
            </a:endParaRPr>
          </a:p>
        </p:txBody>
      </p:sp>
      <p:sp>
        <p:nvSpPr>
          <p:cNvPr id="409" name="Google Shape;409;p31"/>
          <p:cNvSpPr txBox="1"/>
          <p:nvPr/>
        </p:nvSpPr>
        <p:spPr>
          <a:xfrm>
            <a:off x="6960900" y="236625"/>
            <a:ext cx="1463100" cy="91500"/>
          </a:xfrm>
          <a:prstGeom prst="rect">
            <a:avLst/>
          </a:prstGeom>
          <a:noFill/>
          <a:ln>
            <a:noFill/>
          </a:ln>
        </p:spPr>
        <p:txBody>
          <a:bodyPr spcFirstLastPara="1" wrap="square" lIns="0" tIns="0" rIns="0" bIns="0" anchor="ctr" anchorCtr="0">
            <a:noAutofit/>
          </a:bodyPr>
          <a:lstStyle/>
          <a:p>
            <a:pPr marL="914400" lvl="0" indent="0" algn="r" rtl="0">
              <a:spcBef>
                <a:spcPts val="0"/>
              </a:spcBef>
              <a:spcAft>
                <a:spcPts val="0"/>
              </a:spcAft>
              <a:buNone/>
            </a:pPr>
            <a:r>
              <a:rPr lang="en" sz="1000">
                <a:solidFill>
                  <a:srgbClr val="191919"/>
                </a:solidFill>
                <a:latin typeface="Anaheim"/>
                <a:ea typeface="Anaheim"/>
                <a:cs typeface="Anaheim"/>
                <a:sym typeface="Anaheim"/>
              </a:rPr>
              <a:t>Methods</a:t>
            </a:r>
            <a:endParaRPr sz="1000">
              <a:solidFill>
                <a:srgbClr val="191919"/>
              </a:solidFill>
              <a:latin typeface="Anaheim"/>
              <a:ea typeface="Anaheim"/>
              <a:cs typeface="Anaheim"/>
              <a:sym typeface="Anaheim"/>
            </a:endParaRPr>
          </a:p>
        </p:txBody>
      </p:sp>
      <p:sp>
        <p:nvSpPr>
          <p:cNvPr id="410" name="Google Shape;410;p31"/>
          <p:cNvSpPr txBox="1">
            <a:spLocks noGrp="1"/>
          </p:cNvSpPr>
          <p:nvPr>
            <p:ph type="body" idx="4294967295"/>
          </p:nvPr>
        </p:nvSpPr>
        <p:spPr>
          <a:xfrm>
            <a:off x="311700" y="1225225"/>
            <a:ext cx="8520600" cy="582300"/>
          </a:xfrm>
          <a:prstGeom prst="rect">
            <a:avLst/>
          </a:prstGeom>
        </p:spPr>
        <p:txBody>
          <a:bodyPr spcFirstLastPara="1" wrap="square" lIns="91425" tIns="91425" rIns="91425" bIns="91425" anchor="t" anchorCtr="0">
            <a:noAutofit/>
          </a:bodyPr>
          <a:lstStyle/>
          <a:p>
            <a:pPr marL="457200" lvl="0" indent="-377825" algn="l" rtl="0">
              <a:spcBef>
                <a:spcPts val="0"/>
              </a:spcBef>
              <a:spcAft>
                <a:spcPts val="0"/>
              </a:spcAft>
              <a:buSzPts val="2350"/>
              <a:buFont typeface="Economica"/>
              <a:buChar char="●"/>
            </a:pPr>
            <a:r>
              <a:rPr lang="en" sz="2350">
                <a:latin typeface="Economica"/>
                <a:ea typeface="Economica"/>
                <a:cs typeface="Economica"/>
                <a:sym typeface="Economica"/>
              </a:rPr>
              <a:t>Aim: To classify tweets as “pro-life” and “pro-choice”</a:t>
            </a:r>
            <a:endParaRPr sz="2350">
              <a:latin typeface="Economica"/>
              <a:ea typeface="Economica"/>
              <a:cs typeface="Economica"/>
              <a:sym typeface="Economica"/>
            </a:endParaRPr>
          </a:p>
          <a:p>
            <a:pPr marL="0" lvl="0" indent="0" algn="l" rtl="0">
              <a:spcBef>
                <a:spcPts val="1200"/>
              </a:spcBef>
              <a:spcAft>
                <a:spcPts val="1200"/>
              </a:spcAft>
              <a:buNone/>
            </a:pPr>
            <a:endParaRPr sz="2350">
              <a:latin typeface="Economica"/>
              <a:ea typeface="Economica"/>
              <a:cs typeface="Economica"/>
              <a:sym typeface="Economica"/>
            </a:endParaRPr>
          </a:p>
        </p:txBody>
      </p:sp>
      <p:sp>
        <p:nvSpPr>
          <p:cNvPr id="411" name="Google Shape;411;p31"/>
          <p:cNvSpPr txBox="1">
            <a:spLocks noGrp="1"/>
          </p:cNvSpPr>
          <p:nvPr>
            <p:ph type="body" idx="4294967295"/>
          </p:nvPr>
        </p:nvSpPr>
        <p:spPr>
          <a:xfrm>
            <a:off x="311700" y="1606225"/>
            <a:ext cx="8520600" cy="582300"/>
          </a:xfrm>
          <a:prstGeom prst="rect">
            <a:avLst/>
          </a:prstGeom>
        </p:spPr>
        <p:txBody>
          <a:bodyPr spcFirstLastPara="1" wrap="square" lIns="91425" tIns="91425" rIns="91425" bIns="91425" anchor="t" anchorCtr="0">
            <a:noAutofit/>
          </a:bodyPr>
          <a:lstStyle/>
          <a:p>
            <a:pPr marL="457200" lvl="0" indent="-377825" algn="l" rtl="0">
              <a:spcBef>
                <a:spcPts val="0"/>
              </a:spcBef>
              <a:spcAft>
                <a:spcPts val="0"/>
              </a:spcAft>
              <a:buSzPts val="2350"/>
              <a:buFont typeface="Economica"/>
              <a:buChar char="●"/>
            </a:pPr>
            <a:r>
              <a:rPr lang="en" sz="2350">
                <a:latin typeface="Economica"/>
                <a:ea typeface="Economica"/>
                <a:cs typeface="Economica"/>
                <a:sym typeface="Economica"/>
              </a:rPr>
              <a:t>Data Wrangling</a:t>
            </a:r>
            <a:endParaRPr sz="2350">
              <a:latin typeface="Economica"/>
              <a:ea typeface="Economica"/>
              <a:cs typeface="Economica"/>
              <a:sym typeface="Economica"/>
            </a:endParaRPr>
          </a:p>
          <a:p>
            <a:pPr marL="0" lvl="0" indent="0" algn="l" rtl="0">
              <a:spcBef>
                <a:spcPts val="1200"/>
              </a:spcBef>
              <a:spcAft>
                <a:spcPts val="1200"/>
              </a:spcAft>
              <a:buNone/>
            </a:pPr>
            <a:endParaRPr sz="2350">
              <a:latin typeface="Economica"/>
              <a:ea typeface="Economica"/>
              <a:cs typeface="Economica"/>
              <a:sym typeface="Economica"/>
            </a:endParaRPr>
          </a:p>
        </p:txBody>
      </p:sp>
      <p:sp>
        <p:nvSpPr>
          <p:cNvPr id="412" name="Google Shape;412;p31"/>
          <p:cNvSpPr txBox="1">
            <a:spLocks noGrp="1"/>
          </p:cNvSpPr>
          <p:nvPr>
            <p:ph type="body" idx="4294967295"/>
          </p:nvPr>
        </p:nvSpPr>
        <p:spPr>
          <a:xfrm>
            <a:off x="311700" y="1987225"/>
            <a:ext cx="8520600" cy="582300"/>
          </a:xfrm>
          <a:prstGeom prst="rect">
            <a:avLst/>
          </a:prstGeom>
        </p:spPr>
        <p:txBody>
          <a:bodyPr spcFirstLastPara="1" wrap="square" lIns="91425" tIns="91425" rIns="91425" bIns="91425" anchor="t" anchorCtr="0">
            <a:noAutofit/>
          </a:bodyPr>
          <a:lstStyle/>
          <a:p>
            <a:pPr marL="457200" lvl="0" indent="-377825" algn="l" rtl="0">
              <a:spcBef>
                <a:spcPts val="0"/>
              </a:spcBef>
              <a:spcAft>
                <a:spcPts val="0"/>
              </a:spcAft>
              <a:buSzPts val="2350"/>
              <a:buFont typeface="Economica"/>
              <a:buChar char="●"/>
            </a:pPr>
            <a:r>
              <a:rPr lang="en" sz="2350">
                <a:latin typeface="Economica"/>
                <a:ea typeface="Economica"/>
                <a:cs typeface="Economica"/>
                <a:sym typeface="Economica"/>
              </a:rPr>
              <a:t>Text Statistics</a:t>
            </a:r>
            <a:endParaRPr sz="2350">
              <a:latin typeface="Economica"/>
              <a:ea typeface="Economica"/>
              <a:cs typeface="Economica"/>
              <a:sym typeface="Economica"/>
            </a:endParaRPr>
          </a:p>
          <a:p>
            <a:pPr marL="0" lvl="0" indent="0" algn="l" rtl="0">
              <a:spcBef>
                <a:spcPts val="1200"/>
              </a:spcBef>
              <a:spcAft>
                <a:spcPts val="1200"/>
              </a:spcAft>
              <a:buNone/>
            </a:pPr>
            <a:endParaRPr sz="2350">
              <a:latin typeface="Economica"/>
              <a:ea typeface="Economica"/>
              <a:cs typeface="Economica"/>
              <a:sym typeface="Economica"/>
            </a:endParaRPr>
          </a:p>
        </p:txBody>
      </p:sp>
      <p:sp>
        <p:nvSpPr>
          <p:cNvPr id="413" name="Google Shape;413;p31"/>
          <p:cNvSpPr txBox="1">
            <a:spLocks noGrp="1"/>
          </p:cNvSpPr>
          <p:nvPr>
            <p:ph type="body" idx="4294967295"/>
          </p:nvPr>
        </p:nvSpPr>
        <p:spPr>
          <a:xfrm>
            <a:off x="311700" y="2368225"/>
            <a:ext cx="8520600" cy="582300"/>
          </a:xfrm>
          <a:prstGeom prst="rect">
            <a:avLst/>
          </a:prstGeom>
        </p:spPr>
        <p:txBody>
          <a:bodyPr spcFirstLastPara="1" wrap="square" lIns="91425" tIns="91425" rIns="91425" bIns="91425" anchor="t" anchorCtr="0">
            <a:noAutofit/>
          </a:bodyPr>
          <a:lstStyle/>
          <a:p>
            <a:pPr marL="457200" lvl="0" indent="-377825" algn="l" rtl="0">
              <a:spcBef>
                <a:spcPts val="0"/>
              </a:spcBef>
              <a:spcAft>
                <a:spcPts val="0"/>
              </a:spcAft>
              <a:buSzPts val="2350"/>
              <a:buFont typeface="Economica"/>
              <a:buChar char="●"/>
            </a:pPr>
            <a:r>
              <a:rPr lang="en" sz="2350">
                <a:latin typeface="Economica"/>
                <a:ea typeface="Economica"/>
                <a:cs typeface="Economica"/>
                <a:sym typeface="Economica"/>
              </a:rPr>
              <a:t>Named Entity Recognition</a:t>
            </a:r>
            <a:endParaRPr sz="2350">
              <a:latin typeface="Economica"/>
              <a:ea typeface="Economica"/>
              <a:cs typeface="Economica"/>
              <a:sym typeface="Economica"/>
            </a:endParaRPr>
          </a:p>
          <a:p>
            <a:pPr marL="0" lvl="0" indent="0" algn="l" rtl="0">
              <a:spcBef>
                <a:spcPts val="1200"/>
              </a:spcBef>
              <a:spcAft>
                <a:spcPts val="1200"/>
              </a:spcAft>
              <a:buNone/>
            </a:pPr>
            <a:endParaRPr sz="2350">
              <a:latin typeface="Economica"/>
              <a:ea typeface="Economica"/>
              <a:cs typeface="Economica"/>
              <a:sym typeface="Economica"/>
            </a:endParaRPr>
          </a:p>
        </p:txBody>
      </p:sp>
      <p:pic>
        <p:nvPicPr>
          <p:cNvPr id="12" name="Slide 14 (Vika)">
            <a:hlinkClick r:id="" action="ppaction://media"/>
            <a:extLst>
              <a:ext uri="{FF2B5EF4-FFF2-40B4-BE49-F238E27FC236}">
                <a16:creationId xmlns:a16="http://schemas.microsoft.com/office/drawing/2014/main" id="{A97B7397-83D7-6148-8ADC-7B1525648F2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221534" y="4140251"/>
            <a:ext cx="609600" cy="609600"/>
          </a:xfrm>
          <a:prstGeom prst="rect">
            <a:avLst/>
          </a:prstGeom>
        </p:spPr>
      </p:pic>
      <p:pic>
        <p:nvPicPr>
          <p:cNvPr id="13" name="Picture 12" descr="Logo, company name&#10;&#10;Description automatically generated">
            <a:extLst>
              <a:ext uri="{FF2B5EF4-FFF2-40B4-BE49-F238E27FC236}">
                <a16:creationId xmlns:a16="http://schemas.microsoft.com/office/drawing/2014/main" id="{7983285C-120E-4569-5B25-6FF3A0405D21}"/>
              </a:ext>
            </a:extLst>
          </p:cNvPr>
          <p:cNvPicPr>
            <a:picLocks noChangeAspect="1"/>
          </p:cNvPicPr>
          <p:nvPr/>
        </p:nvPicPr>
        <p:blipFill>
          <a:blip r:embed="rId6"/>
          <a:stretch>
            <a:fillRect/>
          </a:stretch>
        </p:blipFill>
        <p:spPr>
          <a:xfrm>
            <a:off x="6635730" y="1031165"/>
            <a:ext cx="1131671" cy="1131671"/>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26000"/>
    </mc:Choice>
    <mc:Fallback xmlns="">
      <p:transition spd="slow" advTm="26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1649"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2"/>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sp>
        <p:nvSpPr>
          <p:cNvPr id="418" name="Google Shape;418;p32"/>
          <p:cNvSpPr txBox="1">
            <a:spLocks noGrp="1"/>
          </p:cNvSpPr>
          <p:nvPr>
            <p:ph type="title"/>
          </p:nvPr>
        </p:nvSpPr>
        <p:spPr>
          <a:xfrm>
            <a:off x="711775" y="496066"/>
            <a:ext cx="7704000" cy="457200"/>
          </a:xfrm>
          <a:prstGeom prst="rect">
            <a:avLst/>
          </a:prstGeom>
        </p:spPr>
        <p:txBody>
          <a:bodyPr spcFirstLastPara="1" wrap="square" lIns="0" tIns="0" rIns="0" bIns="0" anchor="t" anchorCtr="0">
            <a:normAutofit fontScale="90000"/>
          </a:bodyPr>
          <a:lstStyle/>
          <a:p>
            <a:pPr marL="0" lvl="0" indent="0" algn="l" rtl="0">
              <a:spcBef>
                <a:spcPts val="0"/>
              </a:spcBef>
              <a:spcAft>
                <a:spcPts val="0"/>
              </a:spcAft>
              <a:buNone/>
            </a:pPr>
            <a:r>
              <a:rPr lang="en"/>
              <a:t>Twitter Data - Candidate Classifier Models </a:t>
            </a:r>
            <a:endParaRPr/>
          </a:p>
        </p:txBody>
      </p:sp>
      <p:sp>
        <p:nvSpPr>
          <p:cNvPr id="419" name="Google Shape;419;p3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rmAutofit/>
          </a:bodyPr>
          <a:lstStyle/>
          <a:p>
            <a:pPr marL="0" lvl="0" indent="0" algn="r" rtl="0">
              <a:spcBef>
                <a:spcPts val="0"/>
              </a:spcBef>
              <a:spcAft>
                <a:spcPts val="0"/>
              </a:spcAft>
              <a:buNone/>
            </a:pPr>
            <a:fld id="{00000000-1234-1234-1234-123412341234}" type="slidenum">
              <a:rPr lang="en"/>
              <a:t>16</a:t>
            </a:fld>
            <a:endParaRPr/>
          </a:p>
        </p:txBody>
      </p:sp>
      <p:sp>
        <p:nvSpPr>
          <p:cNvPr id="420" name="Google Shape;420;p32"/>
          <p:cNvSpPr txBox="1"/>
          <p:nvPr/>
        </p:nvSpPr>
        <p:spPr>
          <a:xfrm>
            <a:off x="711775" y="219900"/>
            <a:ext cx="2395500" cy="915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1000" b="1">
                <a:solidFill>
                  <a:srgbClr val="191919"/>
                </a:solidFill>
                <a:latin typeface="Anaheim"/>
                <a:ea typeface="Anaheim"/>
                <a:cs typeface="Anaheim"/>
                <a:sym typeface="Anaheim"/>
              </a:rPr>
              <a:t>Correlation One</a:t>
            </a:r>
            <a:endParaRPr sz="1000" b="1">
              <a:solidFill>
                <a:srgbClr val="191919"/>
              </a:solidFill>
              <a:latin typeface="Anaheim"/>
              <a:ea typeface="Anaheim"/>
              <a:cs typeface="Anaheim"/>
              <a:sym typeface="Anaheim"/>
            </a:endParaRPr>
          </a:p>
        </p:txBody>
      </p:sp>
      <p:sp>
        <p:nvSpPr>
          <p:cNvPr id="421" name="Google Shape;421;p32"/>
          <p:cNvSpPr txBox="1"/>
          <p:nvPr/>
        </p:nvSpPr>
        <p:spPr>
          <a:xfrm>
            <a:off x="6960900" y="4827750"/>
            <a:ext cx="1463100" cy="915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1000">
                <a:solidFill>
                  <a:srgbClr val="191919"/>
                </a:solidFill>
                <a:latin typeface="Anaheim"/>
                <a:ea typeface="Anaheim"/>
                <a:cs typeface="Anaheim"/>
                <a:sym typeface="Anaheim"/>
              </a:rPr>
              <a:t>2022 DS4A Capstone</a:t>
            </a:r>
            <a:endParaRPr sz="1000">
              <a:solidFill>
                <a:srgbClr val="191919"/>
              </a:solidFill>
              <a:latin typeface="Anaheim"/>
              <a:ea typeface="Anaheim"/>
              <a:cs typeface="Anaheim"/>
              <a:sym typeface="Anaheim"/>
            </a:endParaRPr>
          </a:p>
        </p:txBody>
      </p:sp>
      <p:sp>
        <p:nvSpPr>
          <p:cNvPr id="422" name="Google Shape;422;p32"/>
          <p:cNvSpPr txBox="1"/>
          <p:nvPr/>
        </p:nvSpPr>
        <p:spPr>
          <a:xfrm>
            <a:off x="6960900" y="236625"/>
            <a:ext cx="1463100" cy="91500"/>
          </a:xfrm>
          <a:prstGeom prst="rect">
            <a:avLst/>
          </a:prstGeom>
          <a:noFill/>
          <a:ln>
            <a:noFill/>
          </a:ln>
        </p:spPr>
        <p:txBody>
          <a:bodyPr spcFirstLastPara="1" wrap="square" lIns="0" tIns="0" rIns="0" bIns="0" anchor="ctr" anchorCtr="0">
            <a:noAutofit/>
          </a:bodyPr>
          <a:lstStyle/>
          <a:p>
            <a:pPr marL="914400" lvl="0" indent="0" algn="r" rtl="0">
              <a:spcBef>
                <a:spcPts val="0"/>
              </a:spcBef>
              <a:spcAft>
                <a:spcPts val="0"/>
              </a:spcAft>
              <a:buNone/>
            </a:pPr>
            <a:r>
              <a:rPr lang="en" sz="1000">
                <a:solidFill>
                  <a:srgbClr val="191919"/>
                </a:solidFill>
                <a:latin typeface="Anaheim"/>
                <a:ea typeface="Anaheim"/>
                <a:cs typeface="Anaheim"/>
                <a:sym typeface="Anaheim"/>
              </a:rPr>
              <a:t>Methods</a:t>
            </a:r>
            <a:endParaRPr sz="1000">
              <a:solidFill>
                <a:srgbClr val="191919"/>
              </a:solidFill>
              <a:latin typeface="Anaheim"/>
              <a:ea typeface="Anaheim"/>
              <a:cs typeface="Anaheim"/>
              <a:sym typeface="Anaheim"/>
            </a:endParaRPr>
          </a:p>
        </p:txBody>
      </p:sp>
      <p:grpSp>
        <p:nvGrpSpPr>
          <p:cNvPr id="423" name="Google Shape;423;p32"/>
          <p:cNvGrpSpPr/>
          <p:nvPr/>
        </p:nvGrpSpPr>
        <p:grpSpPr>
          <a:xfrm>
            <a:off x="3095361" y="1664388"/>
            <a:ext cx="1306801" cy="2270663"/>
            <a:chOff x="2393424" y="1443613"/>
            <a:chExt cx="1306801" cy="2270663"/>
          </a:xfrm>
        </p:grpSpPr>
        <p:sp>
          <p:nvSpPr>
            <p:cNvPr id="424" name="Google Shape;424;p32"/>
            <p:cNvSpPr txBox="1"/>
            <p:nvPr/>
          </p:nvSpPr>
          <p:spPr>
            <a:xfrm>
              <a:off x="2393424" y="2288652"/>
              <a:ext cx="1306800" cy="668700"/>
            </a:xfrm>
            <a:prstGeom prst="rect">
              <a:avLst/>
            </a:prstGeom>
            <a:solidFill>
              <a:srgbClr val="19191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700">
                  <a:solidFill>
                    <a:srgbClr val="DADADA"/>
                  </a:solidFill>
                  <a:latin typeface="Anton"/>
                  <a:ea typeface="Anton"/>
                  <a:cs typeface="Anton"/>
                  <a:sym typeface="Anton"/>
                </a:rPr>
                <a:t>SVM</a:t>
              </a:r>
              <a:endParaRPr sz="1700">
                <a:solidFill>
                  <a:srgbClr val="DADADA"/>
                </a:solidFill>
                <a:latin typeface="Anton"/>
                <a:ea typeface="Anton"/>
                <a:cs typeface="Anton"/>
                <a:sym typeface="Anton"/>
              </a:endParaRPr>
            </a:p>
          </p:txBody>
        </p:sp>
        <p:sp>
          <p:nvSpPr>
            <p:cNvPr id="425" name="Google Shape;425;p32"/>
            <p:cNvSpPr txBox="1"/>
            <p:nvPr/>
          </p:nvSpPr>
          <p:spPr>
            <a:xfrm>
              <a:off x="2393425" y="3098675"/>
              <a:ext cx="13068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Anaheim"/>
                  <a:ea typeface="Anaheim"/>
                  <a:cs typeface="Anaheim"/>
                  <a:sym typeface="Anaheim"/>
                </a:rPr>
                <a:t>Support Vector Based</a:t>
              </a:r>
              <a:endParaRPr>
                <a:latin typeface="Anaheim"/>
                <a:ea typeface="Anaheim"/>
                <a:cs typeface="Anaheim"/>
                <a:sym typeface="Anaheim"/>
              </a:endParaRPr>
            </a:p>
          </p:txBody>
        </p:sp>
        <p:sp>
          <p:nvSpPr>
            <p:cNvPr id="426" name="Google Shape;426;p32"/>
            <p:cNvSpPr/>
            <p:nvPr/>
          </p:nvSpPr>
          <p:spPr>
            <a:xfrm>
              <a:off x="2728950" y="1610688"/>
              <a:ext cx="45600" cy="47400"/>
            </a:xfrm>
            <a:prstGeom prst="flowChartConnector">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2"/>
            <p:cNvSpPr/>
            <p:nvPr/>
          </p:nvSpPr>
          <p:spPr>
            <a:xfrm>
              <a:off x="2629950" y="1605125"/>
              <a:ext cx="45600" cy="47400"/>
            </a:xfrm>
            <a:prstGeom prst="flowChartConnector">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2"/>
            <p:cNvSpPr/>
            <p:nvPr/>
          </p:nvSpPr>
          <p:spPr>
            <a:xfrm>
              <a:off x="2629950" y="1473675"/>
              <a:ext cx="45600" cy="47400"/>
            </a:xfrm>
            <a:prstGeom prst="flowChartConnector">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2"/>
            <p:cNvSpPr/>
            <p:nvPr/>
          </p:nvSpPr>
          <p:spPr>
            <a:xfrm>
              <a:off x="2728950" y="1729888"/>
              <a:ext cx="45600" cy="47400"/>
            </a:xfrm>
            <a:prstGeom prst="flowChartConnector">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2"/>
            <p:cNvSpPr/>
            <p:nvPr/>
          </p:nvSpPr>
          <p:spPr>
            <a:xfrm>
              <a:off x="2827950" y="1673463"/>
              <a:ext cx="45600" cy="47400"/>
            </a:xfrm>
            <a:prstGeom prst="flowChartConnector">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2"/>
            <p:cNvSpPr/>
            <p:nvPr/>
          </p:nvSpPr>
          <p:spPr>
            <a:xfrm>
              <a:off x="2827950" y="1798213"/>
              <a:ext cx="45600" cy="47400"/>
            </a:xfrm>
            <a:prstGeom prst="flowChartConnector">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2"/>
            <p:cNvSpPr/>
            <p:nvPr/>
          </p:nvSpPr>
          <p:spPr>
            <a:xfrm>
              <a:off x="3024025" y="1926063"/>
              <a:ext cx="45600" cy="47400"/>
            </a:xfrm>
            <a:prstGeom prst="flowChartConnector">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2"/>
            <p:cNvSpPr/>
            <p:nvPr/>
          </p:nvSpPr>
          <p:spPr>
            <a:xfrm>
              <a:off x="3069625" y="1973463"/>
              <a:ext cx="45600" cy="47400"/>
            </a:xfrm>
            <a:prstGeom prst="flowChartConnector">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2"/>
            <p:cNvSpPr/>
            <p:nvPr/>
          </p:nvSpPr>
          <p:spPr>
            <a:xfrm>
              <a:off x="3179675" y="1926063"/>
              <a:ext cx="45600" cy="47400"/>
            </a:xfrm>
            <a:prstGeom prst="flowChartConnector">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2"/>
            <p:cNvSpPr/>
            <p:nvPr/>
          </p:nvSpPr>
          <p:spPr>
            <a:xfrm>
              <a:off x="3350450" y="1845613"/>
              <a:ext cx="45600" cy="47400"/>
            </a:xfrm>
            <a:prstGeom prst="flowChartConnector">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2"/>
            <p:cNvSpPr/>
            <p:nvPr/>
          </p:nvSpPr>
          <p:spPr>
            <a:xfrm>
              <a:off x="3254475" y="1926063"/>
              <a:ext cx="45600" cy="47400"/>
            </a:xfrm>
            <a:prstGeom prst="flowChartConnector">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32"/>
            <p:cNvSpPr/>
            <p:nvPr/>
          </p:nvSpPr>
          <p:spPr>
            <a:xfrm>
              <a:off x="3350450" y="1673463"/>
              <a:ext cx="45600" cy="47400"/>
            </a:xfrm>
            <a:prstGeom prst="flowChartConnector">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32"/>
            <p:cNvSpPr/>
            <p:nvPr/>
          </p:nvSpPr>
          <p:spPr>
            <a:xfrm>
              <a:off x="3460525" y="1605113"/>
              <a:ext cx="45600" cy="47400"/>
            </a:xfrm>
            <a:prstGeom prst="flowChartConnector">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32"/>
            <p:cNvSpPr/>
            <p:nvPr/>
          </p:nvSpPr>
          <p:spPr>
            <a:xfrm>
              <a:off x="3460525" y="1673463"/>
              <a:ext cx="45600" cy="47400"/>
            </a:xfrm>
            <a:prstGeom prst="flowChartConnector">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32"/>
            <p:cNvSpPr/>
            <p:nvPr/>
          </p:nvSpPr>
          <p:spPr>
            <a:xfrm>
              <a:off x="3563525" y="1568463"/>
              <a:ext cx="45600" cy="47400"/>
            </a:xfrm>
            <a:prstGeom prst="flowChartConnector">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32"/>
            <p:cNvSpPr/>
            <p:nvPr/>
          </p:nvSpPr>
          <p:spPr>
            <a:xfrm>
              <a:off x="3460525" y="1521050"/>
              <a:ext cx="45600" cy="47400"/>
            </a:xfrm>
            <a:prstGeom prst="flowChartConnector">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32"/>
            <p:cNvSpPr/>
            <p:nvPr/>
          </p:nvSpPr>
          <p:spPr>
            <a:xfrm>
              <a:off x="3609125" y="1443613"/>
              <a:ext cx="45600" cy="47400"/>
            </a:xfrm>
            <a:prstGeom prst="flowChartConnector">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3" name="Google Shape;443;p32"/>
            <p:cNvCxnSpPr/>
            <p:nvPr/>
          </p:nvCxnSpPr>
          <p:spPr>
            <a:xfrm rot="10800000" flipH="1">
              <a:off x="2576700" y="1728675"/>
              <a:ext cx="1065300" cy="275100"/>
            </a:xfrm>
            <a:prstGeom prst="straightConnector1">
              <a:avLst/>
            </a:prstGeom>
            <a:noFill/>
            <a:ln w="9525" cap="flat" cmpd="sng">
              <a:solidFill>
                <a:schemeClr val="dk1"/>
              </a:solidFill>
              <a:prstDash val="solid"/>
              <a:round/>
              <a:headEnd type="none" w="med" len="med"/>
              <a:tailEnd type="none" w="med" len="med"/>
            </a:ln>
          </p:spPr>
        </p:cxnSp>
      </p:grpSp>
      <p:grpSp>
        <p:nvGrpSpPr>
          <p:cNvPr id="444" name="Google Shape;444;p32"/>
          <p:cNvGrpSpPr/>
          <p:nvPr/>
        </p:nvGrpSpPr>
        <p:grpSpPr>
          <a:xfrm>
            <a:off x="1568711" y="1665638"/>
            <a:ext cx="1306801" cy="2251938"/>
            <a:chOff x="1398011" y="1596138"/>
            <a:chExt cx="1306801" cy="2251938"/>
          </a:xfrm>
        </p:grpSpPr>
        <p:sp>
          <p:nvSpPr>
            <p:cNvPr id="445" name="Google Shape;445;p32"/>
            <p:cNvSpPr txBox="1"/>
            <p:nvPr/>
          </p:nvSpPr>
          <p:spPr>
            <a:xfrm>
              <a:off x="1398011" y="2422452"/>
              <a:ext cx="1306800" cy="668700"/>
            </a:xfrm>
            <a:prstGeom prst="rect">
              <a:avLst/>
            </a:prstGeom>
            <a:solidFill>
              <a:srgbClr val="19191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700">
                  <a:solidFill>
                    <a:srgbClr val="DADADA"/>
                  </a:solidFill>
                  <a:latin typeface="Anton"/>
                  <a:ea typeface="Anton"/>
                  <a:cs typeface="Anton"/>
                  <a:sym typeface="Anton"/>
                </a:rPr>
                <a:t>Logistic Regression</a:t>
              </a:r>
              <a:endParaRPr sz="1700">
                <a:solidFill>
                  <a:srgbClr val="DADADA"/>
                </a:solidFill>
                <a:latin typeface="Anton"/>
                <a:ea typeface="Anton"/>
                <a:cs typeface="Anton"/>
                <a:sym typeface="Anton"/>
              </a:endParaRPr>
            </a:p>
          </p:txBody>
        </p:sp>
        <p:sp>
          <p:nvSpPr>
            <p:cNvPr id="446" name="Google Shape;446;p32"/>
            <p:cNvSpPr txBox="1"/>
            <p:nvPr/>
          </p:nvSpPr>
          <p:spPr>
            <a:xfrm>
              <a:off x="1398013" y="3232475"/>
              <a:ext cx="13068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Anaheim"/>
                  <a:ea typeface="Anaheim"/>
                  <a:cs typeface="Anaheim"/>
                  <a:sym typeface="Anaheim"/>
                </a:rPr>
                <a:t>Regression Based</a:t>
              </a:r>
              <a:endParaRPr>
                <a:latin typeface="Anaheim"/>
                <a:ea typeface="Anaheim"/>
                <a:cs typeface="Anaheim"/>
                <a:sym typeface="Anaheim"/>
              </a:endParaRPr>
            </a:p>
          </p:txBody>
        </p:sp>
        <p:cxnSp>
          <p:nvCxnSpPr>
            <p:cNvPr id="447" name="Google Shape;447;p32"/>
            <p:cNvCxnSpPr/>
            <p:nvPr/>
          </p:nvCxnSpPr>
          <p:spPr>
            <a:xfrm flipH="1">
              <a:off x="1554550" y="1659200"/>
              <a:ext cx="1004100" cy="602700"/>
            </a:xfrm>
            <a:prstGeom prst="curvedConnector3">
              <a:avLst>
                <a:gd name="adj1" fmla="val 50000"/>
              </a:avLst>
            </a:prstGeom>
            <a:noFill/>
            <a:ln w="9525" cap="flat" cmpd="sng">
              <a:solidFill>
                <a:schemeClr val="dk2"/>
              </a:solidFill>
              <a:prstDash val="solid"/>
              <a:round/>
              <a:headEnd type="none" w="med" len="med"/>
              <a:tailEnd type="none" w="med" len="med"/>
            </a:ln>
          </p:spPr>
        </p:cxnSp>
        <p:sp>
          <p:nvSpPr>
            <p:cNvPr id="448" name="Google Shape;448;p32"/>
            <p:cNvSpPr/>
            <p:nvPr/>
          </p:nvSpPr>
          <p:spPr>
            <a:xfrm>
              <a:off x="2292388" y="1672338"/>
              <a:ext cx="45600" cy="47400"/>
            </a:xfrm>
            <a:prstGeom prst="flowChartConnector">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2"/>
            <p:cNvSpPr/>
            <p:nvPr/>
          </p:nvSpPr>
          <p:spPr>
            <a:xfrm>
              <a:off x="2368588" y="1672338"/>
              <a:ext cx="45600" cy="47400"/>
            </a:xfrm>
            <a:prstGeom prst="flowChartConnector">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32"/>
            <p:cNvSpPr/>
            <p:nvPr/>
          </p:nvSpPr>
          <p:spPr>
            <a:xfrm>
              <a:off x="2444788" y="1596138"/>
              <a:ext cx="45600" cy="47400"/>
            </a:xfrm>
            <a:prstGeom prst="flowChartConnector">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32"/>
            <p:cNvSpPr/>
            <p:nvPr/>
          </p:nvSpPr>
          <p:spPr>
            <a:xfrm>
              <a:off x="2520988" y="1596138"/>
              <a:ext cx="45600" cy="47400"/>
            </a:xfrm>
            <a:prstGeom prst="flowChartConnector">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32"/>
            <p:cNvSpPr/>
            <p:nvPr/>
          </p:nvSpPr>
          <p:spPr>
            <a:xfrm>
              <a:off x="2520988" y="1596138"/>
              <a:ext cx="45600" cy="47400"/>
            </a:xfrm>
            <a:prstGeom prst="flowChartConnector">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32"/>
            <p:cNvSpPr/>
            <p:nvPr/>
          </p:nvSpPr>
          <p:spPr>
            <a:xfrm>
              <a:off x="2597188" y="1596138"/>
              <a:ext cx="45600" cy="47400"/>
            </a:xfrm>
            <a:prstGeom prst="flowChartConnector">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32"/>
            <p:cNvSpPr/>
            <p:nvPr/>
          </p:nvSpPr>
          <p:spPr>
            <a:xfrm>
              <a:off x="1499713" y="2229738"/>
              <a:ext cx="45600" cy="47400"/>
            </a:xfrm>
            <a:prstGeom prst="flowChartConnector">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32"/>
            <p:cNvSpPr/>
            <p:nvPr/>
          </p:nvSpPr>
          <p:spPr>
            <a:xfrm>
              <a:off x="1575913" y="2229738"/>
              <a:ext cx="45600" cy="47400"/>
            </a:xfrm>
            <a:prstGeom prst="flowChartConnector">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32"/>
            <p:cNvSpPr/>
            <p:nvPr/>
          </p:nvSpPr>
          <p:spPr>
            <a:xfrm>
              <a:off x="1652113" y="2229738"/>
              <a:ext cx="45600" cy="47400"/>
            </a:xfrm>
            <a:prstGeom prst="flowChartConnector">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457" name="Google Shape;457;p32"/>
            <p:cNvSpPr/>
            <p:nvPr/>
          </p:nvSpPr>
          <p:spPr>
            <a:xfrm>
              <a:off x="1728313" y="2229738"/>
              <a:ext cx="45600" cy="47400"/>
            </a:xfrm>
            <a:prstGeom prst="flowChartConnector">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458" name="Google Shape;458;p32"/>
            <p:cNvSpPr/>
            <p:nvPr/>
          </p:nvSpPr>
          <p:spPr>
            <a:xfrm>
              <a:off x="1804513" y="2229738"/>
              <a:ext cx="45600" cy="47400"/>
            </a:xfrm>
            <a:prstGeom prst="flowChartConnector">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grpSp>
      <p:grpSp>
        <p:nvGrpSpPr>
          <p:cNvPr id="459" name="Google Shape;459;p32"/>
          <p:cNvGrpSpPr/>
          <p:nvPr/>
        </p:nvGrpSpPr>
        <p:grpSpPr>
          <a:xfrm>
            <a:off x="6153086" y="1626300"/>
            <a:ext cx="1306801" cy="2091875"/>
            <a:chOff x="6210986" y="1556800"/>
            <a:chExt cx="1306801" cy="2091875"/>
          </a:xfrm>
        </p:grpSpPr>
        <p:sp>
          <p:nvSpPr>
            <p:cNvPr id="460" name="Google Shape;460;p32"/>
            <p:cNvSpPr txBox="1"/>
            <p:nvPr/>
          </p:nvSpPr>
          <p:spPr>
            <a:xfrm>
              <a:off x="6210986" y="2438452"/>
              <a:ext cx="1306800" cy="668700"/>
            </a:xfrm>
            <a:prstGeom prst="rect">
              <a:avLst/>
            </a:prstGeom>
            <a:solidFill>
              <a:srgbClr val="19191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700">
                  <a:solidFill>
                    <a:srgbClr val="DADADA"/>
                  </a:solidFill>
                  <a:latin typeface="Anton"/>
                  <a:ea typeface="Anton"/>
                  <a:cs typeface="Anton"/>
                  <a:sym typeface="Anton"/>
                </a:rPr>
                <a:t>VADER</a:t>
              </a:r>
              <a:endParaRPr sz="1700">
                <a:solidFill>
                  <a:srgbClr val="DADADA"/>
                </a:solidFill>
                <a:latin typeface="Anton"/>
                <a:ea typeface="Anton"/>
                <a:cs typeface="Anton"/>
                <a:sym typeface="Anton"/>
              </a:endParaRPr>
            </a:p>
          </p:txBody>
        </p:sp>
        <p:sp>
          <p:nvSpPr>
            <p:cNvPr id="461" name="Google Shape;461;p32"/>
            <p:cNvSpPr txBox="1"/>
            <p:nvPr/>
          </p:nvSpPr>
          <p:spPr>
            <a:xfrm>
              <a:off x="6210988" y="3248475"/>
              <a:ext cx="1306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Anaheim"/>
                  <a:ea typeface="Anaheim"/>
                  <a:cs typeface="Anaheim"/>
                  <a:sym typeface="Anaheim"/>
                </a:rPr>
                <a:t>Rule Based</a:t>
              </a:r>
              <a:endParaRPr>
                <a:latin typeface="Anaheim"/>
                <a:ea typeface="Anaheim"/>
                <a:cs typeface="Anaheim"/>
                <a:sym typeface="Anaheim"/>
              </a:endParaRPr>
            </a:p>
          </p:txBody>
        </p:sp>
        <p:sp>
          <p:nvSpPr>
            <p:cNvPr id="462" name="Google Shape;462;p32"/>
            <p:cNvSpPr/>
            <p:nvPr/>
          </p:nvSpPr>
          <p:spPr>
            <a:xfrm>
              <a:off x="6647750" y="1556800"/>
              <a:ext cx="429600" cy="143100"/>
            </a:xfrm>
            <a:prstGeom prst="roundRect">
              <a:avLst>
                <a:gd name="adj" fmla="val 16667"/>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3" name="Google Shape;463;p32"/>
            <p:cNvCxnSpPr>
              <a:stCxn id="462" idx="2"/>
            </p:cNvCxnSpPr>
            <p:nvPr/>
          </p:nvCxnSpPr>
          <p:spPr>
            <a:xfrm>
              <a:off x="6862550" y="1699900"/>
              <a:ext cx="0" cy="196800"/>
            </a:xfrm>
            <a:prstGeom prst="straightConnector1">
              <a:avLst/>
            </a:prstGeom>
            <a:noFill/>
            <a:ln w="9525" cap="flat" cmpd="sng">
              <a:solidFill>
                <a:schemeClr val="dk2"/>
              </a:solidFill>
              <a:prstDash val="solid"/>
              <a:round/>
              <a:headEnd type="none" w="med" len="med"/>
              <a:tailEnd type="triangle" w="med" len="med"/>
            </a:ln>
          </p:spPr>
        </p:cxnSp>
        <p:sp>
          <p:nvSpPr>
            <p:cNvPr id="464" name="Google Shape;464;p32"/>
            <p:cNvSpPr/>
            <p:nvPr/>
          </p:nvSpPr>
          <p:spPr>
            <a:xfrm>
              <a:off x="6647750" y="1861600"/>
              <a:ext cx="429600" cy="143100"/>
            </a:xfrm>
            <a:prstGeom prst="roundRect">
              <a:avLst>
                <a:gd name="adj" fmla="val 16667"/>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32"/>
            <p:cNvSpPr/>
            <p:nvPr/>
          </p:nvSpPr>
          <p:spPr>
            <a:xfrm>
              <a:off x="6647750" y="2166400"/>
              <a:ext cx="429600" cy="143100"/>
            </a:xfrm>
            <a:prstGeom prst="roundRect">
              <a:avLst>
                <a:gd name="adj" fmla="val 16667"/>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6" name="Google Shape;466;p32"/>
            <p:cNvCxnSpPr/>
            <p:nvPr/>
          </p:nvCxnSpPr>
          <p:spPr>
            <a:xfrm>
              <a:off x="6862550" y="2004700"/>
              <a:ext cx="0" cy="196800"/>
            </a:xfrm>
            <a:prstGeom prst="straightConnector1">
              <a:avLst/>
            </a:prstGeom>
            <a:noFill/>
            <a:ln w="9525" cap="flat" cmpd="sng">
              <a:solidFill>
                <a:schemeClr val="dk2"/>
              </a:solidFill>
              <a:prstDash val="solid"/>
              <a:round/>
              <a:headEnd type="none" w="med" len="med"/>
              <a:tailEnd type="triangle" w="med" len="med"/>
            </a:ln>
          </p:spPr>
        </p:cxnSp>
      </p:grpSp>
      <p:pic>
        <p:nvPicPr>
          <p:cNvPr id="467" name="Google Shape;467;p32"/>
          <p:cNvPicPr preferRelativeResize="0"/>
          <p:nvPr/>
        </p:nvPicPr>
        <p:blipFill>
          <a:blip r:embed="rId5">
            <a:alphaModFix/>
          </a:blip>
          <a:stretch>
            <a:fillRect/>
          </a:stretch>
        </p:blipFill>
        <p:spPr>
          <a:xfrm>
            <a:off x="4867802" y="1526727"/>
            <a:ext cx="843450" cy="841375"/>
          </a:xfrm>
          <a:prstGeom prst="rect">
            <a:avLst/>
          </a:prstGeom>
          <a:noFill/>
          <a:ln>
            <a:noFill/>
          </a:ln>
        </p:spPr>
      </p:pic>
      <p:sp>
        <p:nvSpPr>
          <p:cNvPr id="468" name="Google Shape;468;p32"/>
          <p:cNvSpPr txBox="1"/>
          <p:nvPr/>
        </p:nvSpPr>
        <p:spPr>
          <a:xfrm>
            <a:off x="4636130" y="2509427"/>
            <a:ext cx="1306800" cy="668700"/>
          </a:xfrm>
          <a:prstGeom prst="rect">
            <a:avLst/>
          </a:prstGeom>
          <a:solidFill>
            <a:srgbClr val="19191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DADADA"/>
                </a:solidFill>
                <a:latin typeface="Anton"/>
                <a:ea typeface="Anton"/>
                <a:cs typeface="Anton"/>
                <a:sym typeface="Anton"/>
              </a:rPr>
              <a:t>XGboost</a:t>
            </a:r>
            <a:endParaRPr sz="1700">
              <a:solidFill>
                <a:srgbClr val="DADADA"/>
              </a:solidFill>
              <a:latin typeface="Anton"/>
              <a:ea typeface="Anton"/>
              <a:cs typeface="Anton"/>
              <a:sym typeface="Anton"/>
            </a:endParaRPr>
          </a:p>
        </p:txBody>
      </p:sp>
      <p:sp>
        <p:nvSpPr>
          <p:cNvPr id="469" name="Google Shape;469;p32"/>
          <p:cNvSpPr txBox="1"/>
          <p:nvPr/>
        </p:nvSpPr>
        <p:spPr>
          <a:xfrm>
            <a:off x="4612313" y="3319450"/>
            <a:ext cx="13068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Anaheim"/>
                <a:ea typeface="Anaheim"/>
                <a:cs typeface="Anaheim"/>
                <a:sym typeface="Anaheim"/>
              </a:rPr>
              <a:t>Tree Based with Boosting</a:t>
            </a:r>
            <a:endParaRPr>
              <a:latin typeface="Anaheim"/>
              <a:ea typeface="Anaheim"/>
              <a:cs typeface="Anaheim"/>
              <a:sym typeface="Anaheim"/>
            </a:endParaRPr>
          </a:p>
        </p:txBody>
      </p:sp>
      <p:pic>
        <p:nvPicPr>
          <p:cNvPr id="55" name="Slide 15 (Vika)">
            <a:hlinkClick r:id="" action="ppaction://media"/>
            <a:extLst>
              <a:ext uri="{FF2B5EF4-FFF2-40B4-BE49-F238E27FC236}">
                <a16:creationId xmlns:a16="http://schemas.microsoft.com/office/drawing/2014/main" id="{DB61D346-2DF9-7C40-BF20-A6CB9618F1A2}"/>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19200" y="4140251"/>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27000"/>
    </mc:Choice>
    <mc:Fallback xmlns="">
      <p:transition spd="slow" advTm="27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6193" fill="hold"/>
                                        <p:tgtEl>
                                          <p:spTgt spid="5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5"/>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73"/>
        <p:cNvGrpSpPr/>
        <p:nvPr/>
      </p:nvGrpSpPr>
      <p:grpSpPr>
        <a:xfrm>
          <a:off x="0" y="0"/>
          <a:ext cx="0" cy="0"/>
          <a:chOff x="0" y="0"/>
          <a:chExt cx="0" cy="0"/>
        </a:xfrm>
      </p:grpSpPr>
      <p:sp>
        <p:nvSpPr>
          <p:cNvPr id="474" name="Google Shape;474;p33"/>
          <p:cNvSpPr txBox="1"/>
          <p:nvPr/>
        </p:nvSpPr>
        <p:spPr>
          <a:xfrm>
            <a:off x="711775" y="219900"/>
            <a:ext cx="2395500" cy="915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1000" b="1">
                <a:solidFill>
                  <a:srgbClr val="191919"/>
                </a:solidFill>
                <a:latin typeface="Anaheim"/>
                <a:ea typeface="Anaheim"/>
                <a:cs typeface="Anaheim"/>
                <a:sym typeface="Anaheim"/>
              </a:rPr>
              <a:t>Correlation One</a:t>
            </a:r>
            <a:endParaRPr sz="1000" b="1">
              <a:solidFill>
                <a:srgbClr val="191919"/>
              </a:solidFill>
              <a:latin typeface="Anaheim"/>
              <a:ea typeface="Anaheim"/>
              <a:cs typeface="Anaheim"/>
              <a:sym typeface="Anaheim"/>
            </a:endParaRPr>
          </a:p>
        </p:txBody>
      </p:sp>
      <p:sp>
        <p:nvSpPr>
          <p:cNvPr id="475" name="Google Shape;475;p3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rmAutofit/>
          </a:bodyPr>
          <a:lstStyle/>
          <a:p>
            <a:pPr marL="0" lvl="0" indent="0" algn="r" rtl="0">
              <a:spcBef>
                <a:spcPts val="0"/>
              </a:spcBef>
              <a:spcAft>
                <a:spcPts val="0"/>
              </a:spcAft>
              <a:buNone/>
            </a:pPr>
            <a:fld id="{00000000-1234-1234-1234-123412341234}" type="slidenum">
              <a:rPr lang="en"/>
              <a:t>17</a:t>
            </a:fld>
            <a:endParaRPr/>
          </a:p>
        </p:txBody>
      </p:sp>
      <p:sp>
        <p:nvSpPr>
          <p:cNvPr id="476" name="Google Shape;476;p33"/>
          <p:cNvSpPr txBox="1"/>
          <p:nvPr/>
        </p:nvSpPr>
        <p:spPr>
          <a:xfrm>
            <a:off x="6409025" y="236625"/>
            <a:ext cx="2015100" cy="91500"/>
          </a:xfrm>
          <a:prstGeom prst="rect">
            <a:avLst/>
          </a:prstGeom>
          <a:noFill/>
          <a:ln>
            <a:noFill/>
          </a:ln>
        </p:spPr>
        <p:txBody>
          <a:bodyPr spcFirstLastPara="1" wrap="square" lIns="0" tIns="0" rIns="0" bIns="0" anchor="ctr" anchorCtr="0">
            <a:noAutofit/>
          </a:bodyPr>
          <a:lstStyle/>
          <a:p>
            <a:pPr marL="914400" lvl="0" indent="0" algn="r" rtl="0">
              <a:spcBef>
                <a:spcPts val="0"/>
              </a:spcBef>
              <a:spcAft>
                <a:spcPts val="0"/>
              </a:spcAft>
              <a:buNone/>
            </a:pPr>
            <a:r>
              <a:rPr lang="en" sz="1000">
                <a:solidFill>
                  <a:srgbClr val="191919"/>
                </a:solidFill>
                <a:latin typeface="Anaheim"/>
                <a:ea typeface="Anaheim"/>
                <a:cs typeface="Anaheim"/>
                <a:sym typeface="Anaheim"/>
              </a:rPr>
              <a:t>Findings</a:t>
            </a:r>
            <a:endParaRPr sz="1000">
              <a:solidFill>
                <a:srgbClr val="191919"/>
              </a:solidFill>
              <a:latin typeface="Anaheim"/>
              <a:ea typeface="Anaheim"/>
              <a:cs typeface="Anaheim"/>
              <a:sym typeface="Anaheim"/>
            </a:endParaRPr>
          </a:p>
        </p:txBody>
      </p:sp>
      <p:grpSp>
        <p:nvGrpSpPr>
          <p:cNvPr id="477" name="Google Shape;477;p33"/>
          <p:cNvGrpSpPr/>
          <p:nvPr/>
        </p:nvGrpSpPr>
        <p:grpSpPr>
          <a:xfrm>
            <a:off x="711763" y="2591738"/>
            <a:ext cx="1463112" cy="1149313"/>
            <a:chOff x="711763" y="2591738"/>
            <a:chExt cx="1463112" cy="1149313"/>
          </a:xfrm>
        </p:grpSpPr>
        <p:sp>
          <p:nvSpPr>
            <p:cNvPr id="478" name="Google Shape;478;p33"/>
            <p:cNvSpPr txBox="1"/>
            <p:nvPr/>
          </p:nvSpPr>
          <p:spPr>
            <a:xfrm>
              <a:off x="711763" y="2591738"/>
              <a:ext cx="713700" cy="480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3600">
                  <a:solidFill>
                    <a:srgbClr val="191919"/>
                  </a:solidFill>
                  <a:latin typeface="Anton"/>
                  <a:ea typeface="Anton"/>
                  <a:cs typeface="Anton"/>
                  <a:sym typeface="Anton"/>
                </a:rPr>
                <a:t>01</a:t>
              </a:r>
              <a:endParaRPr sz="3600">
                <a:solidFill>
                  <a:srgbClr val="191919"/>
                </a:solidFill>
                <a:latin typeface="Anton"/>
                <a:ea typeface="Anton"/>
                <a:cs typeface="Anton"/>
                <a:sym typeface="Anton"/>
              </a:endParaRPr>
            </a:p>
          </p:txBody>
        </p:sp>
        <p:sp>
          <p:nvSpPr>
            <p:cNvPr id="479" name="Google Shape;479;p33"/>
            <p:cNvSpPr/>
            <p:nvPr/>
          </p:nvSpPr>
          <p:spPr>
            <a:xfrm>
              <a:off x="711775" y="3072350"/>
              <a:ext cx="1463100" cy="668700"/>
            </a:xfrm>
            <a:prstGeom prst="homePlate">
              <a:avLst>
                <a:gd name="adj" fmla="val 50000"/>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solidFill>
                    <a:schemeClr val="lt1"/>
                  </a:solidFill>
                  <a:latin typeface="Open Sans"/>
                  <a:ea typeface="Open Sans"/>
                  <a:cs typeface="Open Sans"/>
                  <a:sym typeface="Open Sans"/>
                </a:rPr>
                <a:t>Background</a:t>
              </a:r>
              <a:endParaRPr b="1">
                <a:solidFill>
                  <a:schemeClr val="lt1"/>
                </a:solidFill>
                <a:latin typeface="Open Sans"/>
                <a:ea typeface="Open Sans"/>
                <a:cs typeface="Open Sans"/>
                <a:sym typeface="Open Sans"/>
              </a:endParaRPr>
            </a:p>
          </p:txBody>
        </p:sp>
      </p:grpSp>
      <p:sp>
        <p:nvSpPr>
          <p:cNvPr id="480" name="Google Shape;480;p33"/>
          <p:cNvSpPr txBox="1"/>
          <p:nvPr/>
        </p:nvSpPr>
        <p:spPr>
          <a:xfrm>
            <a:off x="2252301" y="2591775"/>
            <a:ext cx="708900" cy="480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3600">
                <a:solidFill>
                  <a:schemeClr val="dk1"/>
                </a:solidFill>
                <a:latin typeface="Anton"/>
                <a:ea typeface="Anton"/>
                <a:cs typeface="Anton"/>
                <a:sym typeface="Anton"/>
              </a:rPr>
              <a:t>02</a:t>
            </a:r>
            <a:endParaRPr sz="3600">
              <a:solidFill>
                <a:schemeClr val="dk1"/>
              </a:solidFill>
              <a:latin typeface="Anton"/>
              <a:ea typeface="Anton"/>
              <a:cs typeface="Anton"/>
              <a:sym typeface="Anton"/>
            </a:endParaRPr>
          </a:p>
        </p:txBody>
      </p:sp>
      <p:sp>
        <p:nvSpPr>
          <p:cNvPr id="481" name="Google Shape;481;p33"/>
          <p:cNvSpPr/>
          <p:nvPr/>
        </p:nvSpPr>
        <p:spPr>
          <a:xfrm>
            <a:off x="2077735" y="3072391"/>
            <a:ext cx="1712100" cy="668700"/>
          </a:xfrm>
          <a:prstGeom prst="chevron">
            <a:avLst>
              <a:gd name="adj" fmla="val 50000"/>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lt1"/>
                </a:solidFill>
                <a:latin typeface="Open Sans"/>
                <a:ea typeface="Open Sans"/>
                <a:cs typeface="Open Sans"/>
                <a:sym typeface="Open Sans"/>
              </a:rPr>
              <a:t>Data</a:t>
            </a:r>
            <a:endParaRPr sz="1500" b="1">
              <a:solidFill>
                <a:schemeClr val="accent6"/>
              </a:solidFill>
            </a:endParaRPr>
          </a:p>
        </p:txBody>
      </p:sp>
      <p:sp>
        <p:nvSpPr>
          <p:cNvPr id="482" name="Google Shape;482;p33"/>
          <p:cNvSpPr txBox="1"/>
          <p:nvPr/>
        </p:nvSpPr>
        <p:spPr>
          <a:xfrm>
            <a:off x="3946562" y="2622080"/>
            <a:ext cx="797100" cy="480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3600">
                <a:solidFill>
                  <a:schemeClr val="dk1"/>
                </a:solidFill>
                <a:latin typeface="Anton"/>
                <a:ea typeface="Anton"/>
                <a:cs typeface="Anton"/>
                <a:sym typeface="Anton"/>
              </a:rPr>
              <a:t>03</a:t>
            </a:r>
            <a:endParaRPr sz="3600">
              <a:solidFill>
                <a:schemeClr val="dk1"/>
              </a:solidFill>
              <a:latin typeface="Anton"/>
              <a:ea typeface="Anton"/>
              <a:cs typeface="Anton"/>
              <a:sym typeface="Anton"/>
            </a:endParaRPr>
          </a:p>
        </p:txBody>
      </p:sp>
      <p:sp>
        <p:nvSpPr>
          <p:cNvPr id="483" name="Google Shape;483;p33"/>
          <p:cNvSpPr/>
          <p:nvPr/>
        </p:nvSpPr>
        <p:spPr>
          <a:xfrm>
            <a:off x="3789883" y="3102693"/>
            <a:ext cx="1751700" cy="608100"/>
          </a:xfrm>
          <a:prstGeom prst="chevron">
            <a:avLst>
              <a:gd name="adj" fmla="val 50000"/>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lt1"/>
                </a:solidFill>
                <a:latin typeface="Open Sans"/>
                <a:ea typeface="Open Sans"/>
                <a:cs typeface="Open Sans"/>
                <a:sym typeface="Open Sans"/>
              </a:rPr>
              <a:t>Methods</a:t>
            </a:r>
            <a:endParaRPr sz="1500" b="1">
              <a:solidFill>
                <a:schemeClr val="accent6"/>
              </a:solidFill>
            </a:endParaRPr>
          </a:p>
        </p:txBody>
      </p:sp>
      <p:sp>
        <p:nvSpPr>
          <p:cNvPr id="484" name="Google Shape;484;p33"/>
          <p:cNvSpPr txBox="1"/>
          <p:nvPr/>
        </p:nvSpPr>
        <p:spPr>
          <a:xfrm>
            <a:off x="5541291" y="2622038"/>
            <a:ext cx="713700" cy="480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3600">
                <a:solidFill>
                  <a:srgbClr val="FFC800"/>
                </a:solidFill>
                <a:latin typeface="Anton"/>
                <a:ea typeface="Anton"/>
                <a:cs typeface="Anton"/>
                <a:sym typeface="Anton"/>
              </a:rPr>
              <a:t>04</a:t>
            </a:r>
            <a:endParaRPr sz="3600">
              <a:solidFill>
                <a:srgbClr val="FFC800"/>
              </a:solidFill>
              <a:latin typeface="Anton"/>
              <a:ea typeface="Anton"/>
              <a:cs typeface="Anton"/>
              <a:sym typeface="Anton"/>
            </a:endParaRPr>
          </a:p>
        </p:txBody>
      </p:sp>
      <p:sp>
        <p:nvSpPr>
          <p:cNvPr id="485" name="Google Shape;485;p33"/>
          <p:cNvSpPr/>
          <p:nvPr/>
        </p:nvSpPr>
        <p:spPr>
          <a:xfrm>
            <a:off x="5494075" y="3102638"/>
            <a:ext cx="1661100" cy="608100"/>
          </a:xfrm>
          <a:prstGeom prst="chevron">
            <a:avLst>
              <a:gd name="adj" fmla="val 50000"/>
            </a:avLst>
          </a:prstGeom>
          <a:solidFill>
            <a:srgbClr val="FFC800"/>
          </a:solidFill>
          <a:ln w="9525" cap="flat" cmpd="sng">
            <a:solidFill>
              <a:srgbClr val="FFC8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lt1"/>
                </a:solidFill>
                <a:latin typeface="Open Sans"/>
                <a:ea typeface="Open Sans"/>
                <a:cs typeface="Open Sans"/>
                <a:sym typeface="Open Sans"/>
              </a:rPr>
              <a:t>Findings</a:t>
            </a:r>
            <a:endParaRPr sz="1500" b="1">
              <a:solidFill>
                <a:schemeClr val="accent6"/>
              </a:solidFill>
            </a:endParaRPr>
          </a:p>
        </p:txBody>
      </p:sp>
      <p:grpSp>
        <p:nvGrpSpPr>
          <p:cNvPr id="486" name="Google Shape;486;p33"/>
          <p:cNvGrpSpPr/>
          <p:nvPr/>
        </p:nvGrpSpPr>
        <p:grpSpPr>
          <a:xfrm>
            <a:off x="7076400" y="2622050"/>
            <a:ext cx="1347725" cy="1088700"/>
            <a:chOff x="7076400" y="2622050"/>
            <a:chExt cx="1347725" cy="1088700"/>
          </a:xfrm>
        </p:grpSpPr>
        <p:sp>
          <p:nvSpPr>
            <p:cNvPr id="487" name="Google Shape;487;p33"/>
            <p:cNvSpPr/>
            <p:nvPr/>
          </p:nvSpPr>
          <p:spPr>
            <a:xfrm>
              <a:off x="8023425" y="3102650"/>
              <a:ext cx="361925" cy="608100"/>
            </a:xfrm>
            <a:prstGeom prst="flowChartProcess">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8" name="Google Shape;488;p33"/>
            <p:cNvGrpSpPr/>
            <p:nvPr/>
          </p:nvGrpSpPr>
          <p:grpSpPr>
            <a:xfrm>
              <a:off x="7076400" y="2622050"/>
              <a:ext cx="1347725" cy="1088700"/>
              <a:chOff x="7076400" y="2622050"/>
              <a:chExt cx="1347725" cy="1088700"/>
            </a:xfrm>
          </p:grpSpPr>
          <p:sp>
            <p:nvSpPr>
              <p:cNvPr id="489" name="Google Shape;489;p33"/>
              <p:cNvSpPr txBox="1"/>
              <p:nvPr/>
            </p:nvSpPr>
            <p:spPr>
              <a:xfrm>
                <a:off x="7194103" y="2622050"/>
                <a:ext cx="713700" cy="480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3600">
                    <a:solidFill>
                      <a:srgbClr val="191919"/>
                    </a:solidFill>
                    <a:latin typeface="Anton"/>
                    <a:ea typeface="Anton"/>
                    <a:cs typeface="Anton"/>
                    <a:sym typeface="Anton"/>
                  </a:rPr>
                  <a:t>05</a:t>
                </a:r>
                <a:endParaRPr sz="3600">
                  <a:solidFill>
                    <a:srgbClr val="191919"/>
                  </a:solidFill>
                  <a:latin typeface="Anton"/>
                  <a:ea typeface="Anton"/>
                  <a:cs typeface="Anton"/>
                  <a:sym typeface="Anton"/>
                </a:endParaRPr>
              </a:p>
            </p:txBody>
          </p:sp>
          <p:sp>
            <p:nvSpPr>
              <p:cNvPr id="490" name="Google Shape;490;p33"/>
              <p:cNvSpPr/>
              <p:nvPr/>
            </p:nvSpPr>
            <p:spPr>
              <a:xfrm>
                <a:off x="7076400" y="3102650"/>
                <a:ext cx="1254600" cy="608100"/>
              </a:xfrm>
              <a:prstGeom prst="chevron">
                <a:avLst>
                  <a:gd name="adj" fmla="val 50000"/>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500" b="1">
                  <a:solidFill>
                    <a:schemeClr val="accent6"/>
                  </a:solidFill>
                </a:endParaRPr>
              </a:p>
            </p:txBody>
          </p:sp>
          <p:sp>
            <p:nvSpPr>
              <p:cNvPr id="491" name="Google Shape;491;p33"/>
              <p:cNvSpPr txBox="1"/>
              <p:nvPr/>
            </p:nvSpPr>
            <p:spPr>
              <a:xfrm>
                <a:off x="7436825" y="3198950"/>
                <a:ext cx="98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chemeClr val="lt1"/>
                    </a:solidFill>
                    <a:latin typeface="Open Sans"/>
                    <a:ea typeface="Open Sans"/>
                    <a:cs typeface="Open Sans"/>
                    <a:sym typeface="Open Sans"/>
                  </a:rPr>
                  <a:t>Impact</a:t>
                </a:r>
                <a:endParaRPr>
                  <a:latin typeface="Anaheim"/>
                  <a:ea typeface="Anaheim"/>
                  <a:cs typeface="Anaheim"/>
                  <a:sym typeface="Anaheim"/>
                </a:endParaRPr>
              </a:p>
            </p:txBody>
          </p:sp>
        </p:grpSp>
      </p:grpSp>
      <p:sp>
        <p:nvSpPr>
          <p:cNvPr id="492" name="Google Shape;492;p33"/>
          <p:cNvSpPr txBox="1"/>
          <p:nvPr/>
        </p:nvSpPr>
        <p:spPr>
          <a:xfrm>
            <a:off x="6400675" y="4833925"/>
            <a:ext cx="2015100" cy="91500"/>
          </a:xfrm>
          <a:prstGeom prst="rect">
            <a:avLst/>
          </a:prstGeom>
          <a:noFill/>
          <a:ln>
            <a:noFill/>
          </a:ln>
        </p:spPr>
        <p:txBody>
          <a:bodyPr spcFirstLastPara="1" wrap="square" lIns="0" tIns="0" rIns="0" bIns="0" anchor="ctr" anchorCtr="0">
            <a:noAutofit/>
          </a:bodyPr>
          <a:lstStyle/>
          <a:p>
            <a:pPr marL="914400" lvl="0" indent="0" algn="r" rtl="0">
              <a:spcBef>
                <a:spcPts val="0"/>
              </a:spcBef>
              <a:spcAft>
                <a:spcPts val="0"/>
              </a:spcAft>
              <a:buNone/>
            </a:pPr>
            <a:r>
              <a:rPr lang="en" sz="1000">
                <a:solidFill>
                  <a:srgbClr val="191919"/>
                </a:solidFill>
                <a:latin typeface="Anaheim"/>
                <a:ea typeface="Anaheim"/>
                <a:cs typeface="Anaheim"/>
                <a:sym typeface="Anaheim"/>
              </a:rPr>
              <a:t>2022 DS4A Capstone</a:t>
            </a:r>
            <a:endParaRPr sz="1000">
              <a:solidFill>
                <a:srgbClr val="191919"/>
              </a:solidFill>
              <a:latin typeface="Anaheim"/>
              <a:ea typeface="Anaheim"/>
              <a:cs typeface="Anaheim"/>
              <a:sym typeface="Anaheim"/>
            </a:endParaRPr>
          </a:p>
        </p:txBody>
      </p:sp>
      <p:pic>
        <p:nvPicPr>
          <p:cNvPr id="2" name="sline17">
            <a:hlinkClick r:id="" action="ppaction://media"/>
            <a:extLst>
              <a:ext uri="{FF2B5EF4-FFF2-40B4-BE49-F238E27FC236}">
                <a16:creationId xmlns:a16="http://schemas.microsoft.com/office/drawing/2014/main" id="{2672EB6C-1016-2EAC-0190-9CE373C41AB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424125" y="4140251"/>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6730"/>
    </mc:Choice>
    <mc:Fallback xmlns="">
      <p:transition spd="slow" advTm="673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79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sp>
        <p:nvSpPr>
          <p:cNvPr id="497" name="Google Shape;497;p34"/>
          <p:cNvSpPr txBox="1">
            <a:spLocks noGrp="1"/>
          </p:cNvSpPr>
          <p:nvPr>
            <p:ph type="title"/>
          </p:nvPr>
        </p:nvSpPr>
        <p:spPr>
          <a:xfrm>
            <a:off x="711775" y="496066"/>
            <a:ext cx="7704000" cy="4572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3300"/>
              <a:t>Abortion Data: Unsupervised Learning Model Test Results</a:t>
            </a:r>
            <a:endParaRPr sz="3300"/>
          </a:p>
        </p:txBody>
      </p:sp>
      <p:sp>
        <p:nvSpPr>
          <p:cNvPr id="498" name="Google Shape;498;p34"/>
          <p:cNvSpPr txBox="1"/>
          <p:nvPr/>
        </p:nvSpPr>
        <p:spPr>
          <a:xfrm>
            <a:off x="711775" y="219900"/>
            <a:ext cx="2395500" cy="915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1000" b="1">
                <a:solidFill>
                  <a:srgbClr val="191919"/>
                </a:solidFill>
                <a:latin typeface="Anaheim"/>
                <a:ea typeface="Anaheim"/>
                <a:cs typeface="Anaheim"/>
                <a:sym typeface="Anaheim"/>
              </a:rPr>
              <a:t>Correlation One</a:t>
            </a:r>
            <a:endParaRPr sz="1000" b="1">
              <a:solidFill>
                <a:srgbClr val="191919"/>
              </a:solidFill>
              <a:latin typeface="Anaheim"/>
              <a:ea typeface="Anaheim"/>
              <a:cs typeface="Anaheim"/>
              <a:sym typeface="Anaheim"/>
            </a:endParaRPr>
          </a:p>
        </p:txBody>
      </p:sp>
      <p:sp>
        <p:nvSpPr>
          <p:cNvPr id="499" name="Google Shape;499;p34"/>
          <p:cNvSpPr txBox="1"/>
          <p:nvPr/>
        </p:nvSpPr>
        <p:spPr>
          <a:xfrm>
            <a:off x="6960900" y="4827750"/>
            <a:ext cx="1463100" cy="915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1000">
                <a:solidFill>
                  <a:srgbClr val="191919"/>
                </a:solidFill>
                <a:latin typeface="Anaheim"/>
                <a:ea typeface="Anaheim"/>
                <a:cs typeface="Anaheim"/>
                <a:sym typeface="Anaheim"/>
              </a:rPr>
              <a:t>2022 DS4A Capstone</a:t>
            </a:r>
            <a:endParaRPr sz="1000">
              <a:solidFill>
                <a:srgbClr val="191919"/>
              </a:solidFill>
              <a:latin typeface="Anaheim"/>
              <a:ea typeface="Anaheim"/>
              <a:cs typeface="Anaheim"/>
              <a:sym typeface="Anaheim"/>
            </a:endParaRPr>
          </a:p>
        </p:txBody>
      </p:sp>
      <p:sp>
        <p:nvSpPr>
          <p:cNvPr id="500" name="Google Shape;500;p3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rmAutofit/>
          </a:bodyPr>
          <a:lstStyle/>
          <a:p>
            <a:pPr marL="0" lvl="0" indent="0" algn="r" rtl="0">
              <a:spcBef>
                <a:spcPts val="0"/>
              </a:spcBef>
              <a:spcAft>
                <a:spcPts val="0"/>
              </a:spcAft>
              <a:buNone/>
            </a:pPr>
            <a:fld id="{00000000-1234-1234-1234-123412341234}" type="slidenum">
              <a:rPr lang="en"/>
              <a:t>18</a:t>
            </a:fld>
            <a:endParaRPr/>
          </a:p>
        </p:txBody>
      </p:sp>
      <p:sp>
        <p:nvSpPr>
          <p:cNvPr id="501" name="Google Shape;501;p34"/>
          <p:cNvSpPr txBox="1"/>
          <p:nvPr/>
        </p:nvSpPr>
        <p:spPr>
          <a:xfrm>
            <a:off x="6960900" y="236625"/>
            <a:ext cx="1463100" cy="91500"/>
          </a:xfrm>
          <a:prstGeom prst="rect">
            <a:avLst/>
          </a:prstGeom>
          <a:noFill/>
          <a:ln>
            <a:noFill/>
          </a:ln>
        </p:spPr>
        <p:txBody>
          <a:bodyPr spcFirstLastPara="1" wrap="square" lIns="0" tIns="0" rIns="0" bIns="0" anchor="ctr" anchorCtr="0">
            <a:noAutofit/>
          </a:bodyPr>
          <a:lstStyle/>
          <a:p>
            <a:pPr marL="914400" lvl="0" indent="0" algn="ctr" rtl="0">
              <a:spcBef>
                <a:spcPts val="0"/>
              </a:spcBef>
              <a:spcAft>
                <a:spcPts val="0"/>
              </a:spcAft>
              <a:buNone/>
            </a:pPr>
            <a:r>
              <a:rPr lang="en" sz="1000">
                <a:solidFill>
                  <a:srgbClr val="191919"/>
                </a:solidFill>
                <a:latin typeface="Anaheim"/>
                <a:ea typeface="Anaheim"/>
                <a:cs typeface="Anaheim"/>
                <a:sym typeface="Anaheim"/>
              </a:rPr>
              <a:t>Findings</a:t>
            </a:r>
            <a:endParaRPr sz="1000">
              <a:solidFill>
                <a:srgbClr val="191919"/>
              </a:solidFill>
              <a:latin typeface="Anaheim"/>
              <a:ea typeface="Anaheim"/>
              <a:cs typeface="Anaheim"/>
              <a:sym typeface="Anaheim"/>
            </a:endParaRPr>
          </a:p>
        </p:txBody>
      </p:sp>
      <p:pic>
        <p:nvPicPr>
          <p:cNvPr id="502" name="Google Shape;502;p34"/>
          <p:cNvPicPr preferRelativeResize="0"/>
          <p:nvPr/>
        </p:nvPicPr>
        <p:blipFill>
          <a:blip r:embed="rId5">
            <a:alphaModFix/>
          </a:blip>
          <a:stretch>
            <a:fillRect/>
          </a:stretch>
        </p:blipFill>
        <p:spPr>
          <a:xfrm>
            <a:off x="202675" y="1191400"/>
            <a:ext cx="2264025" cy="1962100"/>
          </a:xfrm>
          <a:prstGeom prst="rect">
            <a:avLst/>
          </a:prstGeom>
          <a:noFill/>
          <a:ln w="19050" cap="flat" cmpd="sng">
            <a:solidFill>
              <a:schemeClr val="dk1"/>
            </a:solidFill>
            <a:prstDash val="solid"/>
            <a:round/>
            <a:headEnd type="none" w="sm" len="sm"/>
            <a:tailEnd type="none" w="sm" len="sm"/>
          </a:ln>
        </p:spPr>
      </p:pic>
      <p:pic>
        <p:nvPicPr>
          <p:cNvPr id="503" name="Google Shape;503;p34"/>
          <p:cNvPicPr preferRelativeResize="0"/>
          <p:nvPr/>
        </p:nvPicPr>
        <p:blipFill>
          <a:blip r:embed="rId6">
            <a:alphaModFix/>
          </a:blip>
          <a:stretch>
            <a:fillRect/>
          </a:stretch>
        </p:blipFill>
        <p:spPr>
          <a:xfrm>
            <a:off x="2624763" y="1191400"/>
            <a:ext cx="2325975" cy="1962100"/>
          </a:xfrm>
          <a:prstGeom prst="rect">
            <a:avLst/>
          </a:prstGeom>
          <a:noFill/>
          <a:ln w="19050" cap="flat" cmpd="sng">
            <a:solidFill>
              <a:schemeClr val="dk1"/>
            </a:solidFill>
            <a:prstDash val="solid"/>
            <a:round/>
            <a:headEnd type="none" w="sm" len="sm"/>
            <a:tailEnd type="none" w="sm" len="sm"/>
          </a:ln>
        </p:spPr>
      </p:pic>
      <p:pic>
        <p:nvPicPr>
          <p:cNvPr id="504" name="Google Shape;504;p34"/>
          <p:cNvPicPr preferRelativeResize="0"/>
          <p:nvPr/>
        </p:nvPicPr>
        <p:blipFill>
          <a:blip r:embed="rId7">
            <a:alphaModFix/>
          </a:blip>
          <a:stretch>
            <a:fillRect/>
          </a:stretch>
        </p:blipFill>
        <p:spPr>
          <a:xfrm>
            <a:off x="5108825" y="1096125"/>
            <a:ext cx="3315175" cy="2152650"/>
          </a:xfrm>
          <a:prstGeom prst="rect">
            <a:avLst/>
          </a:prstGeom>
          <a:noFill/>
          <a:ln w="19050" cap="flat" cmpd="sng">
            <a:solidFill>
              <a:schemeClr val="dk1"/>
            </a:solidFill>
            <a:prstDash val="solid"/>
            <a:round/>
            <a:headEnd type="none" w="sm" len="sm"/>
            <a:tailEnd type="none" w="sm" len="sm"/>
          </a:ln>
        </p:spPr>
      </p:pic>
      <p:sp>
        <p:nvSpPr>
          <p:cNvPr id="505" name="Google Shape;505;p34"/>
          <p:cNvSpPr txBox="1"/>
          <p:nvPr/>
        </p:nvSpPr>
        <p:spPr>
          <a:xfrm>
            <a:off x="409375" y="3583663"/>
            <a:ext cx="8147400" cy="1154400"/>
          </a:xfrm>
          <a:prstGeom prst="rect">
            <a:avLst/>
          </a:prstGeom>
          <a:noFill/>
          <a:ln>
            <a:noFill/>
          </a:ln>
        </p:spPr>
        <p:txBody>
          <a:bodyPr spcFirstLastPara="1" wrap="square" lIns="91425" tIns="91425" rIns="91425" bIns="91425" anchor="t" anchorCtr="0">
            <a:spAutoFit/>
          </a:bodyPr>
          <a:lstStyle/>
          <a:p>
            <a:pPr marL="457200" lvl="0" indent="-361950" algn="l" rtl="0">
              <a:spcBef>
                <a:spcPts val="0"/>
              </a:spcBef>
              <a:spcAft>
                <a:spcPts val="0"/>
              </a:spcAft>
              <a:buSzPts val="2100"/>
              <a:buFont typeface="Economica"/>
              <a:buChar char="●"/>
            </a:pPr>
            <a:r>
              <a:rPr lang="en" sz="2100">
                <a:latin typeface="Economica"/>
                <a:ea typeface="Economica"/>
                <a:cs typeface="Economica"/>
                <a:sym typeface="Economica"/>
              </a:rPr>
              <a:t>Dimensionality reduction (PCA) is applied to the dataset, followed by k-means clustering</a:t>
            </a:r>
            <a:endParaRPr sz="2100">
              <a:latin typeface="Economica"/>
              <a:ea typeface="Economica"/>
              <a:cs typeface="Economica"/>
              <a:sym typeface="Economica"/>
            </a:endParaRPr>
          </a:p>
          <a:p>
            <a:pPr marL="457200" lvl="0" indent="-361950" algn="l" rtl="0">
              <a:spcBef>
                <a:spcPts val="0"/>
              </a:spcBef>
              <a:spcAft>
                <a:spcPts val="0"/>
              </a:spcAft>
              <a:buSzPts val="2100"/>
              <a:buFont typeface="Economica"/>
              <a:buChar char="●"/>
            </a:pPr>
            <a:r>
              <a:rPr lang="en" sz="2100">
                <a:latin typeface="Economica"/>
                <a:ea typeface="Economica"/>
                <a:cs typeface="Economica"/>
                <a:sym typeface="Economica"/>
              </a:rPr>
              <a:t>4 clusters optimal due to the lower inertia (distance from mean) and higher silhouette (consistency)</a:t>
            </a:r>
            <a:endParaRPr sz="2100">
              <a:latin typeface="Economica"/>
              <a:ea typeface="Economica"/>
              <a:cs typeface="Economica"/>
              <a:sym typeface="Economica"/>
            </a:endParaRPr>
          </a:p>
        </p:txBody>
      </p:sp>
      <p:pic>
        <p:nvPicPr>
          <p:cNvPr id="3" name="slide18_f">
            <a:hlinkClick r:id="" action="ppaction://media"/>
            <a:extLst>
              <a:ext uri="{FF2B5EF4-FFF2-40B4-BE49-F238E27FC236}">
                <a16:creationId xmlns:a16="http://schemas.microsoft.com/office/drawing/2014/main" id="{F9E0DBBE-C378-FAF7-EC94-A5843C524750}"/>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8384759" y="4208804"/>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50620"/>
    </mc:Choice>
    <mc:Fallback xmlns="">
      <p:transition spd="slow" advTm="506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5062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9"/>
        <p:cNvGrpSpPr/>
        <p:nvPr/>
      </p:nvGrpSpPr>
      <p:grpSpPr>
        <a:xfrm>
          <a:off x="0" y="0"/>
          <a:ext cx="0" cy="0"/>
          <a:chOff x="0" y="0"/>
          <a:chExt cx="0" cy="0"/>
        </a:xfrm>
      </p:grpSpPr>
      <p:sp>
        <p:nvSpPr>
          <p:cNvPr id="510" name="Google Shape;510;p35"/>
          <p:cNvSpPr txBox="1">
            <a:spLocks noGrp="1"/>
          </p:cNvSpPr>
          <p:nvPr>
            <p:ph type="title"/>
          </p:nvPr>
        </p:nvSpPr>
        <p:spPr>
          <a:xfrm>
            <a:off x="711775" y="496066"/>
            <a:ext cx="7704000" cy="4572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3300"/>
              <a:t>Abortion Data: Decision Tree Model Test Results</a:t>
            </a:r>
            <a:endParaRPr sz="3300"/>
          </a:p>
        </p:txBody>
      </p:sp>
      <p:sp>
        <p:nvSpPr>
          <p:cNvPr id="511" name="Google Shape;511;p35"/>
          <p:cNvSpPr txBox="1"/>
          <p:nvPr/>
        </p:nvSpPr>
        <p:spPr>
          <a:xfrm>
            <a:off x="711775" y="219900"/>
            <a:ext cx="2395500" cy="915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1000" b="1">
                <a:solidFill>
                  <a:srgbClr val="191919"/>
                </a:solidFill>
                <a:latin typeface="Anaheim"/>
                <a:ea typeface="Anaheim"/>
                <a:cs typeface="Anaheim"/>
                <a:sym typeface="Anaheim"/>
              </a:rPr>
              <a:t>Correlation One</a:t>
            </a:r>
            <a:endParaRPr sz="1000" b="1">
              <a:solidFill>
                <a:srgbClr val="191919"/>
              </a:solidFill>
              <a:latin typeface="Anaheim"/>
              <a:ea typeface="Anaheim"/>
              <a:cs typeface="Anaheim"/>
              <a:sym typeface="Anaheim"/>
            </a:endParaRPr>
          </a:p>
        </p:txBody>
      </p:sp>
      <p:sp>
        <p:nvSpPr>
          <p:cNvPr id="512" name="Google Shape;512;p35"/>
          <p:cNvSpPr txBox="1"/>
          <p:nvPr/>
        </p:nvSpPr>
        <p:spPr>
          <a:xfrm>
            <a:off x="6960900" y="4827750"/>
            <a:ext cx="1463100" cy="915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1000">
                <a:solidFill>
                  <a:srgbClr val="191919"/>
                </a:solidFill>
                <a:latin typeface="Anaheim"/>
                <a:ea typeface="Anaheim"/>
                <a:cs typeface="Anaheim"/>
                <a:sym typeface="Anaheim"/>
              </a:rPr>
              <a:t>2022 DS4A Capstone</a:t>
            </a:r>
            <a:endParaRPr sz="1000">
              <a:solidFill>
                <a:srgbClr val="191919"/>
              </a:solidFill>
              <a:latin typeface="Anaheim"/>
              <a:ea typeface="Anaheim"/>
              <a:cs typeface="Anaheim"/>
              <a:sym typeface="Anaheim"/>
            </a:endParaRPr>
          </a:p>
        </p:txBody>
      </p:sp>
      <p:sp>
        <p:nvSpPr>
          <p:cNvPr id="514" name="Google Shape;514;p3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rmAutofit/>
          </a:bodyPr>
          <a:lstStyle/>
          <a:p>
            <a:pPr marL="0" lvl="0" indent="0" algn="r" rtl="0">
              <a:spcBef>
                <a:spcPts val="0"/>
              </a:spcBef>
              <a:spcAft>
                <a:spcPts val="0"/>
              </a:spcAft>
              <a:buNone/>
            </a:pPr>
            <a:fld id="{00000000-1234-1234-1234-123412341234}" type="slidenum">
              <a:rPr lang="en"/>
              <a:t>19</a:t>
            </a:fld>
            <a:endParaRPr/>
          </a:p>
        </p:txBody>
      </p:sp>
      <p:sp>
        <p:nvSpPr>
          <p:cNvPr id="515" name="Google Shape;515;p35"/>
          <p:cNvSpPr txBox="1"/>
          <p:nvPr/>
        </p:nvSpPr>
        <p:spPr>
          <a:xfrm>
            <a:off x="6960900" y="236625"/>
            <a:ext cx="1463100" cy="91500"/>
          </a:xfrm>
          <a:prstGeom prst="rect">
            <a:avLst/>
          </a:prstGeom>
          <a:noFill/>
          <a:ln>
            <a:noFill/>
          </a:ln>
        </p:spPr>
        <p:txBody>
          <a:bodyPr spcFirstLastPara="1" wrap="square" lIns="0" tIns="0" rIns="0" bIns="0" anchor="ctr" anchorCtr="0">
            <a:noAutofit/>
          </a:bodyPr>
          <a:lstStyle/>
          <a:p>
            <a:pPr marL="914400" lvl="0" indent="0" algn="ctr" rtl="0">
              <a:spcBef>
                <a:spcPts val="0"/>
              </a:spcBef>
              <a:spcAft>
                <a:spcPts val="0"/>
              </a:spcAft>
              <a:buNone/>
            </a:pPr>
            <a:r>
              <a:rPr lang="en" sz="1000">
                <a:solidFill>
                  <a:srgbClr val="191919"/>
                </a:solidFill>
                <a:latin typeface="Anaheim"/>
                <a:ea typeface="Anaheim"/>
                <a:cs typeface="Anaheim"/>
                <a:sym typeface="Anaheim"/>
              </a:rPr>
              <a:t>Findings</a:t>
            </a:r>
            <a:endParaRPr sz="1000">
              <a:solidFill>
                <a:srgbClr val="191919"/>
              </a:solidFill>
              <a:latin typeface="Anaheim"/>
              <a:ea typeface="Anaheim"/>
              <a:cs typeface="Anaheim"/>
              <a:sym typeface="Anaheim"/>
            </a:endParaRPr>
          </a:p>
        </p:txBody>
      </p:sp>
      <p:pic>
        <p:nvPicPr>
          <p:cNvPr id="516" name="Google Shape;516;p35"/>
          <p:cNvPicPr preferRelativeResize="0"/>
          <p:nvPr/>
        </p:nvPicPr>
        <p:blipFill>
          <a:blip r:embed="rId5">
            <a:alphaModFix/>
          </a:blip>
          <a:stretch>
            <a:fillRect/>
          </a:stretch>
        </p:blipFill>
        <p:spPr>
          <a:xfrm>
            <a:off x="2807725" y="1239400"/>
            <a:ext cx="2929738" cy="1816950"/>
          </a:xfrm>
          <a:prstGeom prst="rect">
            <a:avLst/>
          </a:prstGeom>
          <a:noFill/>
          <a:ln w="19050" cap="flat" cmpd="sng">
            <a:solidFill>
              <a:schemeClr val="dk1"/>
            </a:solidFill>
            <a:prstDash val="solid"/>
            <a:round/>
            <a:headEnd type="none" w="sm" len="sm"/>
            <a:tailEnd type="none" w="sm" len="sm"/>
          </a:ln>
        </p:spPr>
      </p:pic>
      <p:sp>
        <p:nvSpPr>
          <p:cNvPr id="517" name="Google Shape;517;p35"/>
          <p:cNvSpPr txBox="1"/>
          <p:nvPr/>
        </p:nvSpPr>
        <p:spPr>
          <a:xfrm>
            <a:off x="409375" y="3583663"/>
            <a:ext cx="8147400" cy="831300"/>
          </a:xfrm>
          <a:prstGeom prst="rect">
            <a:avLst/>
          </a:prstGeom>
          <a:noFill/>
          <a:ln>
            <a:noFill/>
          </a:ln>
        </p:spPr>
        <p:txBody>
          <a:bodyPr spcFirstLastPara="1" wrap="square" lIns="91425" tIns="91425" rIns="91425" bIns="91425" anchor="t" anchorCtr="0">
            <a:spAutoFit/>
          </a:bodyPr>
          <a:lstStyle/>
          <a:p>
            <a:pPr marL="457200" lvl="0" indent="-361950" algn="l" rtl="0">
              <a:spcBef>
                <a:spcPts val="0"/>
              </a:spcBef>
              <a:spcAft>
                <a:spcPts val="0"/>
              </a:spcAft>
              <a:buSzPts val="2100"/>
              <a:buFont typeface="Economica"/>
              <a:buChar char="●"/>
            </a:pPr>
            <a:r>
              <a:rPr lang="en" sz="2100">
                <a:latin typeface="Economica"/>
                <a:ea typeface="Economica"/>
                <a:cs typeface="Economica"/>
                <a:sym typeface="Economica"/>
              </a:rPr>
              <a:t>High accuracy in decision tree model with 5-depth </a:t>
            </a:r>
            <a:endParaRPr sz="2100">
              <a:latin typeface="Economica"/>
              <a:ea typeface="Economica"/>
              <a:cs typeface="Economica"/>
              <a:sym typeface="Economica"/>
            </a:endParaRPr>
          </a:p>
          <a:p>
            <a:pPr marL="457200" lvl="0" indent="-361950" algn="l" rtl="0">
              <a:spcBef>
                <a:spcPts val="0"/>
              </a:spcBef>
              <a:spcAft>
                <a:spcPts val="0"/>
              </a:spcAft>
              <a:buSzPts val="2100"/>
              <a:buFont typeface="Economica"/>
              <a:buChar char="●"/>
            </a:pPr>
            <a:r>
              <a:rPr lang="en" sz="2100">
                <a:latin typeface="Economica"/>
                <a:ea typeface="Economica"/>
                <a:cs typeface="Economica"/>
                <a:sym typeface="Economica"/>
              </a:rPr>
              <a:t>Abortion ratio among 18 to 19 year olds is a key feature</a:t>
            </a:r>
            <a:endParaRPr sz="2100">
              <a:latin typeface="Economica"/>
              <a:ea typeface="Economica"/>
              <a:cs typeface="Economica"/>
              <a:sym typeface="Economica"/>
            </a:endParaRPr>
          </a:p>
        </p:txBody>
      </p:sp>
      <p:pic>
        <p:nvPicPr>
          <p:cNvPr id="518" name="Google Shape;518;p35"/>
          <p:cNvPicPr preferRelativeResize="0"/>
          <p:nvPr/>
        </p:nvPicPr>
        <p:blipFill>
          <a:blip r:embed="rId6">
            <a:alphaModFix/>
          </a:blip>
          <a:stretch>
            <a:fillRect/>
          </a:stretch>
        </p:blipFill>
        <p:spPr>
          <a:xfrm>
            <a:off x="6048188" y="1105666"/>
            <a:ext cx="2508575" cy="2325597"/>
          </a:xfrm>
          <a:prstGeom prst="rect">
            <a:avLst/>
          </a:prstGeom>
          <a:noFill/>
          <a:ln w="19050" cap="flat" cmpd="sng">
            <a:solidFill>
              <a:schemeClr val="dk1"/>
            </a:solidFill>
            <a:prstDash val="solid"/>
            <a:round/>
            <a:headEnd type="none" w="sm" len="sm"/>
            <a:tailEnd type="none" w="sm" len="sm"/>
          </a:ln>
        </p:spPr>
      </p:pic>
      <p:sp>
        <p:nvSpPr>
          <p:cNvPr id="519" name="Google Shape;519;p35"/>
          <p:cNvSpPr/>
          <p:nvPr/>
        </p:nvSpPr>
        <p:spPr>
          <a:xfrm>
            <a:off x="6896450" y="1920350"/>
            <a:ext cx="309300" cy="1044300"/>
          </a:xfrm>
          <a:prstGeom prst="rect">
            <a:avLst/>
          </a:prstGeom>
          <a:noFill/>
          <a:ln w="19050"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2" name="Table 1">
            <a:extLst>
              <a:ext uri="{FF2B5EF4-FFF2-40B4-BE49-F238E27FC236}">
                <a16:creationId xmlns:a16="http://schemas.microsoft.com/office/drawing/2014/main" id="{30897FD3-2223-1F5E-66E4-8DCA78862313}"/>
              </a:ext>
            </a:extLst>
          </p:cNvPr>
          <p:cNvGraphicFramePr>
            <a:graphicFrameLocks noGrp="1"/>
          </p:cNvGraphicFramePr>
          <p:nvPr>
            <p:extLst>
              <p:ext uri="{D42A27DB-BD31-4B8C-83A1-F6EECF244321}">
                <p14:modId xmlns:p14="http://schemas.microsoft.com/office/powerpoint/2010/main" val="2151657876"/>
              </p:ext>
            </p:extLst>
          </p:nvPr>
        </p:nvGraphicFramePr>
        <p:xfrm>
          <a:off x="193200" y="1480918"/>
          <a:ext cx="2303800" cy="1351030"/>
        </p:xfrm>
        <a:graphic>
          <a:graphicData uri="http://schemas.openxmlformats.org/drawingml/2006/table">
            <a:tbl>
              <a:tblPr>
                <a:noFill/>
              </a:tblPr>
              <a:tblGrid>
                <a:gridCol w="865775">
                  <a:extLst>
                    <a:ext uri="{9D8B030D-6E8A-4147-A177-3AD203B41FA5}">
                      <a16:colId xmlns:a16="http://schemas.microsoft.com/office/drawing/2014/main" val="2681911564"/>
                    </a:ext>
                  </a:extLst>
                </a:gridCol>
                <a:gridCol w="1438025">
                  <a:extLst>
                    <a:ext uri="{9D8B030D-6E8A-4147-A177-3AD203B41FA5}">
                      <a16:colId xmlns:a16="http://schemas.microsoft.com/office/drawing/2014/main" val="876661153"/>
                    </a:ext>
                  </a:extLst>
                </a:gridCol>
              </a:tblGrid>
              <a:tr h="680500">
                <a:tc>
                  <a:txBody>
                    <a:bodyPr/>
                    <a:lstStyle/>
                    <a:p>
                      <a:pPr marL="0" lvl="0" indent="0" algn="ctr" rtl="0">
                        <a:spcBef>
                          <a:spcPts val="0"/>
                        </a:spcBef>
                        <a:spcAft>
                          <a:spcPts val="0"/>
                        </a:spcAft>
                        <a:buNone/>
                      </a:pPr>
                      <a:endParaRPr sz="1600">
                        <a:latin typeface="Anton"/>
                        <a:ea typeface="Anton"/>
                        <a:cs typeface="Anton"/>
                        <a:sym typeface="Anton"/>
                      </a:endParaRPr>
                    </a:p>
                  </a:txBody>
                  <a:tcPr marL="0" marR="0" marT="91425" marB="91425" anchor="ctr">
                    <a:lnL w="2857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28575" cap="flat" cmpd="sng">
                      <a:solidFill>
                        <a:srgbClr val="000000">
                          <a:alpha val="0"/>
                        </a:srgbClr>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1600">
                          <a:solidFill>
                            <a:srgbClr val="DADADA"/>
                          </a:solidFill>
                          <a:latin typeface="Anton"/>
                          <a:ea typeface="Anton"/>
                          <a:cs typeface="Anton"/>
                          <a:sym typeface="Anton"/>
                        </a:rPr>
                        <a:t>5 fold cross validation</a:t>
                      </a:r>
                      <a:endParaRPr sz="1100">
                        <a:solidFill>
                          <a:srgbClr val="DADADA"/>
                        </a:solidFill>
                        <a:latin typeface="Anton"/>
                        <a:ea typeface="Anton"/>
                        <a:cs typeface="Anton"/>
                        <a:sym typeface="Anton"/>
                      </a:endParaRPr>
                    </a:p>
                  </a:txBody>
                  <a:tcPr marL="0" marR="0"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000000"/>
                    </a:solidFill>
                  </a:tcPr>
                </a:tc>
                <a:extLst>
                  <a:ext uri="{0D108BD9-81ED-4DB2-BD59-A6C34878D82A}">
                    <a16:rowId xmlns:a16="http://schemas.microsoft.com/office/drawing/2014/main" val="527510966"/>
                  </a:ext>
                </a:extLst>
              </a:tr>
              <a:tr h="568225">
                <a:tc>
                  <a:txBody>
                    <a:bodyPr/>
                    <a:lstStyle/>
                    <a:p>
                      <a:pPr marL="0" lvl="0" indent="0" algn="ctr" rtl="0">
                        <a:spcBef>
                          <a:spcPts val="0"/>
                        </a:spcBef>
                        <a:spcAft>
                          <a:spcPts val="0"/>
                        </a:spcAft>
                        <a:buNone/>
                      </a:pPr>
                      <a:r>
                        <a:rPr lang="en" sz="1600">
                          <a:solidFill>
                            <a:srgbClr val="000000"/>
                          </a:solidFill>
                          <a:latin typeface="Anton"/>
                          <a:ea typeface="Anton"/>
                          <a:cs typeface="Anton"/>
                          <a:sym typeface="Anton"/>
                        </a:rPr>
                        <a:t>Test</a:t>
                      </a:r>
                      <a:endParaRPr sz="1600">
                        <a:solidFill>
                          <a:srgbClr val="000000"/>
                        </a:solidFill>
                        <a:latin typeface="Anton"/>
                        <a:ea typeface="Anton"/>
                        <a:cs typeface="Anton"/>
                        <a:sym typeface="Anton"/>
                      </a:endParaRPr>
                    </a:p>
                    <a:p>
                      <a:pPr marL="0" lvl="0" indent="0" algn="ctr" rtl="0">
                        <a:spcBef>
                          <a:spcPts val="0"/>
                        </a:spcBef>
                        <a:spcAft>
                          <a:spcPts val="0"/>
                        </a:spcAft>
                        <a:buNone/>
                      </a:pPr>
                      <a:r>
                        <a:rPr lang="en" sz="1600">
                          <a:solidFill>
                            <a:srgbClr val="000000"/>
                          </a:solidFill>
                          <a:latin typeface="Anton"/>
                          <a:ea typeface="Anton"/>
                          <a:cs typeface="Anton"/>
                          <a:sym typeface="Anton"/>
                        </a:rPr>
                        <a:t> score</a:t>
                      </a:r>
                      <a:endParaRPr/>
                    </a:p>
                  </a:txBody>
                  <a:tcPr marL="0" marR="0"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600" dirty="0">
                          <a:latin typeface="Anaheim"/>
                          <a:ea typeface="Anaheim"/>
                          <a:cs typeface="Anaheim"/>
                          <a:sym typeface="Anaheim"/>
                        </a:rPr>
                        <a:t>93%</a:t>
                      </a:r>
                      <a:endParaRPr sz="1600" dirty="0">
                        <a:latin typeface="Anaheim"/>
                        <a:ea typeface="Anaheim"/>
                        <a:cs typeface="Anaheim"/>
                        <a:sym typeface="Anaheim"/>
                      </a:endParaRPr>
                    </a:p>
                  </a:txBody>
                  <a:tcPr marL="0" marR="0"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3903890113"/>
                  </a:ext>
                </a:extLst>
              </a:tr>
            </a:tbl>
          </a:graphicData>
        </a:graphic>
      </p:graphicFrame>
      <p:pic>
        <p:nvPicPr>
          <p:cNvPr id="3" name="slide19_f">
            <a:hlinkClick r:id="" action="ppaction://media"/>
            <a:extLst>
              <a:ext uri="{FF2B5EF4-FFF2-40B4-BE49-F238E27FC236}">
                <a16:creationId xmlns:a16="http://schemas.microsoft.com/office/drawing/2014/main" id="{A476AEED-571A-4945-79C5-655EC68B806F}"/>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384759" y="4262563"/>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Click="0" advTm="29900"/>
    </mc:Choice>
    <mc:Fallback xmlns="">
      <p:transition spd="slow" advClick="0" advTm="299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30175"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18"/>
          <p:cNvSpPr txBox="1"/>
          <p:nvPr/>
        </p:nvSpPr>
        <p:spPr>
          <a:xfrm>
            <a:off x="711775" y="219900"/>
            <a:ext cx="2395500" cy="915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1000" b="1">
                <a:solidFill>
                  <a:srgbClr val="191919"/>
                </a:solidFill>
                <a:latin typeface="Anaheim"/>
                <a:ea typeface="Anaheim"/>
                <a:cs typeface="Anaheim"/>
                <a:sym typeface="Anaheim"/>
              </a:rPr>
              <a:t>Correlation One</a:t>
            </a:r>
            <a:endParaRPr sz="1000" b="1">
              <a:solidFill>
                <a:srgbClr val="191919"/>
              </a:solidFill>
              <a:latin typeface="Anaheim"/>
              <a:ea typeface="Anaheim"/>
              <a:cs typeface="Anaheim"/>
              <a:sym typeface="Anaheim"/>
            </a:endParaRPr>
          </a:p>
        </p:txBody>
      </p:sp>
      <p:sp>
        <p:nvSpPr>
          <p:cNvPr id="135" name="Google Shape;135;p1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rmAutofit/>
          </a:bodyPr>
          <a:lstStyle/>
          <a:p>
            <a:pPr marL="0" lvl="0" indent="0" algn="r" rtl="0">
              <a:spcBef>
                <a:spcPts val="0"/>
              </a:spcBef>
              <a:spcAft>
                <a:spcPts val="0"/>
              </a:spcAft>
              <a:buNone/>
            </a:pPr>
            <a:fld id="{00000000-1234-1234-1234-123412341234}" type="slidenum">
              <a:rPr lang="en"/>
              <a:t>2</a:t>
            </a:fld>
            <a:endParaRPr/>
          </a:p>
        </p:txBody>
      </p:sp>
      <p:sp>
        <p:nvSpPr>
          <p:cNvPr id="136" name="Google Shape;136;p18"/>
          <p:cNvSpPr txBox="1"/>
          <p:nvPr/>
        </p:nvSpPr>
        <p:spPr>
          <a:xfrm>
            <a:off x="6409025" y="236625"/>
            <a:ext cx="2015100" cy="91500"/>
          </a:xfrm>
          <a:prstGeom prst="rect">
            <a:avLst/>
          </a:prstGeom>
          <a:noFill/>
          <a:ln>
            <a:noFill/>
          </a:ln>
        </p:spPr>
        <p:txBody>
          <a:bodyPr spcFirstLastPara="1" wrap="square" lIns="0" tIns="0" rIns="0" bIns="0" anchor="ctr" anchorCtr="0">
            <a:noAutofit/>
          </a:bodyPr>
          <a:lstStyle/>
          <a:p>
            <a:pPr marL="914400" lvl="0" indent="0" algn="r" rtl="0">
              <a:spcBef>
                <a:spcPts val="0"/>
              </a:spcBef>
              <a:spcAft>
                <a:spcPts val="0"/>
              </a:spcAft>
              <a:buNone/>
            </a:pPr>
            <a:r>
              <a:rPr lang="en" sz="1000">
                <a:solidFill>
                  <a:srgbClr val="191919"/>
                </a:solidFill>
                <a:latin typeface="Anaheim"/>
                <a:ea typeface="Anaheim"/>
                <a:cs typeface="Anaheim"/>
                <a:sym typeface="Anaheim"/>
              </a:rPr>
              <a:t>Outline</a:t>
            </a:r>
            <a:endParaRPr sz="1000">
              <a:solidFill>
                <a:srgbClr val="191919"/>
              </a:solidFill>
              <a:latin typeface="Anaheim"/>
              <a:ea typeface="Anaheim"/>
              <a:cs typeface="Anaheim"/>
              <a:sym typeface="Anaheim"/>
            </a:endParaRPr>
          </a:p>
        </p:txBody>
      </p:sp>
      <p:sp>
        <p:nvSpPr>
          <p:cNvPr id="137" name="Google Shape;137;p18"/>
          <p:cNvSpPr txBox="1"/>
          <p:nvPr/>
        </p:nvSpPr>
        <p:spPr>
          <a:xfrm>
            <a:off x="6400675" y="4833925"/>
            <a:ext cx="2015100" cy="91500"/>
          </a:xfrm>
          <a:prstGeom prst="rect">
            <a:avLst/>
          </a:prstGeom>
          <a:noFill/>
          <a:ln>
            <a:noFill/>
          </a:ln>
        </p:spPr>
        <p:txBody>
          <a:bodyPr spcFirstLastPara="1" wrap="square" lIns="0" tIns="0" rIns="0" bIns="0" anchor="ctr" anchorCtr="0">
            <a:noAutofit/>
          </a:bodyPr>
          <a:lstStyle/>
          <a:p>
            <a:pPr marL="914400" lvl="0" indent="0" algn="r" rtl="0">
              <a:spcBef>
                <a:spcPts val="0"/>
              </a:spcBef>
              <a:spcAft>
                <a:spcPts val="0"/>
              </a:spcAft>
              <a:buNone/>
            </a:pPr>
            <a:r>
              <a:rPr lang="en" sz="1000">
                <a:solidFill>
                  <a:srgbClr val="191919"/>
                </a:solidFill>
                <a:latin typeface="Anaheim"/>
                <a:ea typeface="Anaheim"/>
                <a:cs typeface="Anaheim"/>
                <a:sym typeface="Anaheim"/>
              </a:rPr>
              <a:t>2022 DS4A Capstone</a:t>
            </a:r>
            <a:endParaRPr sz="1000">
              <a:solidFill>
                <a:srgbClr val="191919"/>
              </a:solidFill>
              <a:latin typeface="Anaheim"/>
              <a:ea typeface="Anaheim"/>
              <a:cs typeface="Anaheim"/>
              <a:sym typeface="Anaheim"/>
            </a:endParaRPr>
          </a:p>
        </p:txBody>
      </p:sp>
      <p:grpSp>
        <p:nvGrpSpPr>
          <p:cNvPr id="138" name="Google Shape;138;p18"/>
          <p:cNvGrpSpPr/>
          <p:nvPr/>
        </p:nvGrpSpPr>
        <p:grpSpPr>
          <a:xfrm>
            <a:off x="711763" y="2591738"/>
            <a:ext cx="1463112" cy="1149313"/>
            <a:chOff x="711763" y="2591738"/>
            <a:chExt cx="1463112" cy="1149313"/>
          </a:xfrm>
        </p:grpSpPr>
        <p:sp>
          <p:nvSpPr>
            <p:cNvPr id="139" name="Google Shape;139;p18"/>
            <p:cNvSpPr txBox="1"/>
            <p:nvPr/>
          </p:nvSpPr>
          <p:spPr>
            <a:xfrm>
              <a:off x="711763" y="2591738"/>
              <a:ext cx="713700" cy="480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3600">
                  <a:solidFill>
                    <a:srgbClr val="FFD966"/>
                  </a:solidFill>
                  <a:latin typeface="Anton"/>
                  <a:ea typeface="Anton"/>
                  <a:cs typeface="Anton"/>
                  <a:sym typeface="Anton"/>
                </a:rPr>
                <a:t>01</a:t>
              </a:r>
              <a:endParaRPr sz="3600">
                <a:solidFill>
                  <a:srgbClr val="FFD966"/>
                </a:solidFill>
                <a:latin typeface="Anton"/>
                <a:ea typeface="Anton"/>
                <a:cs typeface="Anton"/>
                <a:sym typeface="Anton"/>
              </a:endParaRPr>
            </a:p>
          </p:txBody>
        </p:sp>
        <p:sp>
          <p:nvSpPr>
            <p:cNvPr id="140" name="Google Shape;140;p18"/>
            <p:cNvSpPr/>
            <p:nvPr/>
          </p:nvSpPr>
          <p:spPr>
            <a:xfrm>
              <a:off x="711775" y="3072350"/>
              <a:ext cx="1463100" cy="668700"/>
            </a:xfrm>
            <a:prstGeom prst="homePlate">
              <a:avLst>
                <a:gd name="adj" fmla="val 50000"/>
              </a:avLst>
            </a:prstGeom>
            <a:solidFill>
              <a:srgbClr val="FFC800"/>
            </a:solidFill>
            <a:ln w="9525" cap="flat" cmpd="sng">
              <a:solidFill>
                <a:srgbClr val="FFC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solidFill>
                    <a:schemeClr val="lt1"/>
                  </a:solidFill>
                  <a:latin typeface="Open Sans"/>
                  <a:ea typeface="Open Sans"/>
                  <a:cs typeface="Open Sans"/>
                  <a:sym typeface="Open Sans"/>
                </a:rPr>
                <a:t>Background</a:t>
              </a:r>
              <a:endParaRPr b="1">
                <a:solidFill>
                  <a:schemeClr val="lt1"/>
                </a:solidFill>
                <a:latin typeface="Open Sans"/>
                <a:ea typeface="Open Sans"/>
                <a:cs typeface="Open Sans"/>
                <a:sym typeface="Open Sans"/>
              </a:endParaRPr>
            </a:p>
          </p:txBody>
        </p:sp>
      </p:grpSp>
      <p:grpSp>
        <p:nvGrpSpPr>
          <p:cNvPr id="141" name="Google Shape;141;p18"/>
          <p:cNvGrpSpPr/>
          <p:nvPr/>
        </p:nvGrpSpPr>
        <p:grpSpPr>
          <a:xfrm>
            <a:off x="2077735" y="2591775"/>
            <a:ext cx="1712039" cy="1149316"/>
            <a:chOff x="2045975" y="2591734"/>
            <a:chExt cx="1960200" cy="1149316"/>
          </a:xfrm>
        </p:grpSpPr>
        <p:sp>
          <p:nvSpPr>
            <p:cNvPr id="142" name="Google Shape;142;p18"/>
            <p:cNvSpPr txBox="1"/>
            <p:nvPr/>
          </p:nvSpPr>
          <p:spPr>
            <a:xfrm>
              <a:off x="2245845" y="2591734"/>
              <a:ext cx="811800" cy="480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3600">
                  <a:solidFill>
                    <a:schemeClr val="dk1"/>
                  </a:solidFill>
                  <a:latin typeface="Anton"/>
                  <a:ea typeface="Anton"/>
                  <a:cs typeface="Anton"/>
                  <a:sym typeface="Anton"/>
                </a:rPr>
                <a:t>02</a:t>
              </a:r>
              <a:endParaRPr sz="3600">
                <a:solidFill>
                  <a:schemeClr val="dk1"/>
                </a:solidFill>
                <a:latin typeface="Anton"/>
                <a:ea typeface="Anton"/>
                <a:cs typeface="Anton"/>
                <a:sym typeface="Anton"/>
              </a:endParaRPr>
            </a:p>
          </p:txBody>
        </p:sp>
        <p:sp>
          <p:nvSpPr>
            <p:cNvPr id="143" name="Google Shape;143;p18"/>
            <p:cNvSpPr/>
            <p:nvPr/>
          </p:nvSpPr>
          <p:spPr>
            <a:xfrm>
              <a:off x="2045975" y="3072350"/>
              <a:ext cx="1960200" cy="668700"/>
            </a:xfrm>
            <a:prstGeom prst="chevron">
              <a:avLst>
                <a:gd name="adj" fmla="val 50000"/>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lt1"/>
                  </a:solidFill>
                  <a:latin typeface="Open Sans"/>
                  <a:ea typeface="Open Sans"/>
                  <a:cs typeface="Open Sans"/>
                  <a:sym typeface="Open Sans"/>
                </a:rPr>
                <a:t>Data</a:t>
              </a:r>
              <a:endParaRPr sz="1500" b="1">
                <a:solidFill>
                  <a:schemeClr val="accent6"/>
                </a:solidFill>
              </a:endParaRPr>
            </a:p>
          </p:txBody>
        </p:sp>
      </p:grpSp>
      <p:grpSp>
        <p:nvGrpSpPr>
          <p:cNvPr id="144" name="Google Shape;144;p18"/>
          <p:cNvGrpSpPr/>
          <p:nvPr/>
        </p:nvGrpSpPr>
        <p:grpSpPr>
          <a:xfrm>
            <a:off x="3789883" y="2622080"/>
            <a:ext cx="1751568" cy="1088713"/>
            <a:chOff x="3973200" y="2622038"/>
            <a:chExt cx="1568100" cy="1088713"/>
          </a:xfrm>
        </p:grpSpPr>
        <p:sp>
          <p:nvSpPr>
            <p:cNvPr id="145" name="Google Shape;145;p18"/>
            <p:cNvSpPr txBox="1"/>
            <p:nvPr/>
          </p:nvSpPr>
          <p:spPr>
            <a:xfrm>
              <a:off x="4113467" y="2622038"/>
              <a:ext cx="713700" cy="480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3600">
                  <a:solidFill>
                    <a:srgbClr val="191919"/>
                  </a:solidFill>
                  <a:latin typeface="Anton"/>
                  <a:ea typeface="Anton"/>
                  <a:cs typeface="Anton"/>
                  <a:sym typeface="Anton"/>
                </a:rPr>
                <a:t>03</a:t>
              </a:r>
              <a:endParaRPr sz="3600">
                <a:solidFill>
                  <a:srgbClr val="191919"/>
                </a:solidFill>
                <a:latin typeface="Anton"/>
                <a:ea typeface="Anton"/>
                <a:cs typeface="Anton"/>
                <a:sym typeface="Anton"/>
              </a:endParaRPr>
            </a:p>
          </p:txBody>
        </p:sp>
        <p:sp>
          <p:nvSpPr>
            <p:cNvPr id="146" name="Google Shape;146;p18"/>
            <p:cNvSpPr/>
            <p:nvPr/>
          </p:nvSpPr>
          <p:spPr>
            <a:xfrm>
              <a:off x="3973200" y="3102650"/>
              <a:ext cx="1568100" cy="608100"/>
            </a:xfrm>
            <a:prstGeom prst="chevron">
              <a:avLst>
                <a:gd name="adj" fmla="val 50000"/>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solidFill>
                    <a:schemeClr val="lt1"/>
                  </a:solidFill>
                  <a:latin typeface="Open Sans"/>
                  <a:ea typeface="Open Sans"/>
                  <a:cs typeface="Open Sans"/>
                  <a:sym typeface="Open Sans"/>
                </a:rPr>
                <a:t>Methods</a:t>
              </a:r>
              <a:endParaRPr sz="1500" b="1">
                <a:solidFill>
                  <a:schemeClr val="accent6"/>
                </a:solidFill>
              </a:endParaRPr>
            </a:p>
          </p:txBody>
        </p:sp>
      </p:grpSp>
      <p:grpSp>
        <p:nvGrpSpPr>
          <p:cNvPr id="147" name="Google Shape;147;p18"/>
          <p:cNvGrpSpPr/>
          <p:nvPr/>
        </p:nvGrpSpPr>
        <p:grpSpPr>
          <a:xfrm>
            <a:off x="5494075" y="2622038"/>
            <a:ext cx="1661100" cy="1088700"/>
            <a:chOff x="5494075" y="2622038"/>
            <a:chExt cx="1661100" cy="1088700"/>
          </a:xfrm>
        </p:grpSpPr>
        <p:sp>
          <p:nvSpPr>
            <p:cNvPr id="148" name="Google Shape;148;p18"/>
            <p:cNvSpPr txBox="1"/>
            <p:nvPr/>
          </p:nvSpPr>
          <p:spPr>
            <a:xfrm>
              <a:off x="5541291" y="2622038"/>
              <a:ext cx="713700" cy="480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3600">
                  <a:solidFill>
                    <a:srgbClr val="191919"/>
                  </a:solidFill>
                  <a:latin typeface="Anton"/>
                  <a:ea typeface="Anton"/>
                  <a:cs typeface="Anton"/>
                  <a:sym typeface="Anton"/>
                </a:rPr>
                <a:t>04</a:t>
              </a:r>
              <a:endParaRPr sz="3600">
                <a:solidFill>
                  <a:srgbClr val="191919"/>
                </a:solidFill>
                <a:latin typeface="Anton"/>
                <a:ea typeface="Anton"/>
                <a:cs typeface="Anton"/>
                <a:sym typeface="Anton"/>
              </a:endParaRPr>
            </a:p>
          </p:txBody>
        </p:sp>
        <p:sp>
          <p:nvSpPr>
            <p:cNvPr id="149" name="Google Shape;149;p18"/>
            <p:cNvSpPr/>
            <p:nvPr/>
          </p:nvSpPr>
          <p:spPr>
            <a:xfrm>
              <a:off x="5494075" y="3102638"/>
              <a:ext cx="1661100" cy="608100"/>
            </a:xfrm>
            <a:prstGeom prst="chevron">
              <a:avLst>
                <a:gd name="adj" fmla="val 50000"/>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solidFill>
                    <a:schemeClr val="lt1"/>
                  </a:solidFill>
                  <a:latin typeface="Open Sans"/>
                  <a:ea typeface="Open Sans"/>
                  <a:cs typeface="Open Sans"/>
                  <a:sym typeface="Open Sans"/>
                </a:rPr>
                <a:t>Findings</a:t>
              </a:r>
              <a:endParaRPr sz="1500" b="1">
                <a:solidFill>
                  <a:schemeClr val="accent6"/>
                </a:solidFill>
              </a:endParaRPr>
            </a:p>
          </p:txBody>
        </p:sp>
      </p:grpSp>
      <p:grpSp>
        <p:nvGrpSpPr>
          <p:cNvPr id="150" name="Google Shape;150;p18"/>
          <p:cNvGrpSpPr/>
          <p:nvPr/>
        </p:nvGrpSpPr>
        <p:grpSpPr>
          <a:xfrm>
            <a:off x="7076400" y="2622050"/>
            <a:ext cx="1347725" cy="1088700"/>
            <a:chOff x="7076400" y="2622050"/>
            <a:chExt cx="1347725" cy="1088700"/>
          </a:xfrm>
        </p:grpSpPr>
        <p:sp>
          <p:nvSpPr>
            <p:cNvPr id="151" name="Google Shape;151;p18"/>
            <p:cNvSpPr/>
            <p:nvPr/>
          </p:nvSpPr>
          <p:spPr>
            <a:xfrm>
              <a:off x="8023425" y="3102650"/>
              <a:ext cx="361925" cy="608100"/>
            </a:xfrm>
            <a:prstGeom prst="flowChartProcess">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2" name="Google Shape;152;p18"/>
            <p:cNvGrpSpPr/>
            <p:nvPr/>
          </p:nvGrpSpPr>
          <p:grpSpPr>
            <a:xfrm>
              <a:off x="7076400" y="2622050"/>
              <a:ext cx="1347725" cy="1088700"/>
              <a:chOff x="7076400" y="2622050"/>
              <a:chExt cx="1347725" cy="1088700"/>
            </a:xfrm>
          </p:grpSpPr>
          <p:sp>
            <p:nvSpPr>
              <p:cNvPr id="153" name="Google Shape;153;p18"/>
              <p:cNvSpPr txBox="1"/>
              <p:nvPr/>
            </p:nvSpPr>
            <p:spPr>
              <a:xfrm>
                <a:off x="7194103" y="2622050"/>
                <a:ext cx="713700" cy="480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3600">
                    <a:solidFill>
                      <a:srgbClr val="191919"/>
                    </a:solidFill>
                    <a:latin typeface="Anton"/>
                    <a:ea typeface="Anton"/>
                    <a:cs typeface="Anton"/>
                    <a:sym typeface="Anton"/>
                  </a:rPr>
                  <a:t>05</a:t>
                </a:r>
                <a:endParaRPr sz="3600">
                  <a:solidFill>
                    <a:srgbClr val="191919"/>
                  </a:solidFill>
                  <a:latin typeface="Anton"/>
                  <a:ea typeface="Anton"/>
                  <a:cs typeface="Anton"/>
                  <a:sym typeface="Anton"/>
                </a:endParaRPr>
              </a:p>
            </p:txBody>
          </p:sp>
          <p:sp>
            <p:nvSpPr>
              <p:cNvPr id="154" name="Google Shape;154;p18"/>
              <p:cNvSpPr/>
              <p:nvPr/>
            </p:nvSpPr>
            <p:spPr>
              <a:xfrm>
                <a:off x="7076400" y="3102650"/>
                <a:ext cx="1254600" cy="608100"/>
              </a:xfrm>
              <a:prstGeom prst="chevron">
                <a:avLst>
                  <a:gd name="adj" fmla="val 50000"/>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500" b="1">
                  <a:solidFill>
                    <a:schemeClr val="accent6"/>
                  </a:solidFill>
                </a:endParaRPr>
              </a:p>
            </p:txBody>
          </p:sp>
          <p:sp>
            <p:nvSpPr>
              <p:cNvPr id="155" name="Google Shape;155;p18"/>
              <p:cNvSpPr txBox="1"/>
              <p:nvPr/>
            </p:nvSpPr>
            <p:spPr>
              <a:xfrm>
                <a:off x="7436825" y="3198950"/>
                <a:ext cx="98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chemeClr val="lt1"/>
                    </a:solidFill>
                    <a:latin typeface="Open Sans"/>
                    <a:ea typeface="Open Sans"/>
                    <a:cs typeface="Open Sans"/>
                    <a:sym typeface="Open Sans"/>
                  </a:rPr>
                  <a:t>Impact</a:t>
                </a:r>
                <a:endParaRPr>
                  <a:latin typeface="Anaheim"/>
                  <a:ea typeface="Anaheim"/>
                  <a:cs typeface="Anaheim"/>
                  <a:sym typeface="Anaheim"/>
                </a:endParaRPr>
              </a:p>
            </p:txBody>
          </p:sp>
        </p:grpSp>
      </p:grpSp>
      <p:pic>
        <p:nvPicPr>
          <p:cNvPr id="2" name="Slide 2 EEF">
            <a:hlinkClick r:id="" action="ppaction://media"/>
            <a:extLst>
              <a:ext uri="{FF2B5EF4-FFF2-40B4-BE49-F238E27FC236}">
                <a16:creationId xmlns:a16="http://schemas.microsoft.com/office/drawing/2014/main" id="{788190F0-F54C-896D-9ADA-A5093A88EDC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251984" y="4224325"/>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4000"/>
    </mc:Choice>
    <mc:Fallback xmlns="">
      <p:transition spd="slow" advTm="4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986" fill="hold"/>
                                        <p:tgtEl>
                                          <p:spTgt spid="2"/>
                                        </p:tgtEl>
                                      </p:cBhvr>
                                    </p:cmd>
                                  </p:childTnLst>
                                </p:cTn>
                              </p:par>
                              <p:par>
                                <p:cTn id="7" presetID="1" presetClass="entr" presetSubtype="0" fill="hold" nodeType="withEffect">
                                  <p:stCondLst>
                                    <p:cond delay="0"/>
                                  </p:stCondLst>
                                  <p:childTnLst>
                                    <p:set>
                                      <p:cBhvr>
                                        <p:cTn id="8" dur="1" fill="hold">
                                          <p:stCondLst>
                                            <p:cond delay="0"/>
                                          </p:stCondLst>
                                        </p:cTn>
                                        <p:tgtEl>
                                          <p:spTgt spid="1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9" fill="hold" display="0">
                  <p:stCondLst>
                    <p:cond delay="indefinite"/>
                  </p:stCondLst>
                  <p:endCondLst>
                    <p:cond evt="onStopAudio" delay="0">
                      <p:tgtEl>
                        <p:sldTgt/>
                      </p:tgtEl>
                    </p:cond>
                  </p:endCondLst>
                </p:cTn>
                <p:tgtEl>
                  <p:spTgt spid="2"/>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23"/>
        <p:cNvGrpSpPr/>
        <p:nvPr/>
      </p:nvGrpSpPr>
      <p:grpSpPr>
        <a:xfrm>
          <a:off x="0" y="0"/>
          <a:ext cx="0" cy="0"/>
          <a:chOff x="0" y="0"/>
          <a:chExt cx="0" cy="0"/>
        </a:xfrm>
      </p:grpSpPr>
      <p:sp>
        <p:nvSpPr>
          <p:cNvPr id="524" name="Google Shape;524;p36"/>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Word Cloud of Tweets: Train vs Test Dataset</a:t>
            </a:r>
            <a:endParaRPr/>
          </a:p>
        </p:txBody>
      </p:sp>
      <p:pic>
        <p:nvPicPr>
          <p:cNvPr id="525" name="Google Shape;525;p36"/>
          <p:cNvPicPr preferRelativeResize="0"/>
          <p:nvPr/>
        </p:nvPicPr>
        <p:blipFill>
          <a:blip r:embed="rId5">
            <a:alphaModFix/>
          </a:blip>
          <a:stretch>
            <a:fillRect/>
          </a:stretch>
        </p:blipFill>
        <p:spPr>
          <a:xfrm>
            <a:off x="311700" y="1502475"/>
            <a:ext cx="4100725" cy="2658050"/>
          </a:xfrm>
          <a:prstGeom prst="rect">
            <a:avLst/>
          </a:prstGeom>
          <a:noFill/>
          <a:ln>
            <a:noFill/>
          </a:ln>
        </p:spPr>
      </p:pic>
      <p:pic>
        <p:nvPicPr>
          <p:cNvPr id="526" name="Google Shape;526;p36"/>
          <p:cNvPicPr preferRelativeResize="0"/>
          <p:nvPr/>
        </p:nvPicPr>
        <p:blipFill>
          <a:blip r:embed="rId6">
            <a:alphaModFix/>
          </a:blip>
          <a:stretch>
            <a:fillRect/>
          </a:stretch>
        </p:blipFill>
        <p:spPr>
          <a:xfrm>
            <a:off x="4412425" y="1560550"/>
            <a:ext cx="4426774" cy="2541895"/>
          </a:xfrm>
          <a:prstGeom prst="rect">
            <a:avLst/>
          </a:prstGeom>
          <a:noFill/>
          <a:ln>
            <a:noFill/>
          </a:ln>
        </p:spPr>
      </p:pic>
      <p:sp>
        <p:nvSpPr>
          <p:cNvPr id="527" name="Google Shape;527;p3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20</a:t>
            </a:fld>
            <a:endParaRPr/>
          </a:p>
        </p:txBody>
      </p:sp>
      <p:pic>
        <p:nvPicPr>
          <p:cNvPr id="4" name="Slide 20">
            <a:hlinkClick r:id="" action="ppaction://media"/>
            <a:extLst>
              <a:ext uri="{FF2B5EF4-FFF2-40B4-BE49-F238E27FC236}">
                <a16:creationId xmlns:a16="http://schemas.microsoft.com/office/drawing/2014/main" id="{B898BFFE-7616-7263-8331-F9917AD7FE4F}"/>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221534" y="4337051"/>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Click="0" advTm="29860"/>
    </mc:Choice>
    <mc:Fallback xmlns="">
      <p:transition spd="slow" advClick="0" advTm="298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013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p:cTn id="7" fill="hold" display="0">
                  <p:stCondLst>
                    <p:cond delay="indefinite"/>
                  </p:stCondLst>
                  <p:endCondLst>
                    <p:cond evt="onStopAudio" delay="0">
                      <p:tgtEl>
                        <p:sldTgt/>
                      </p:tgtEl>
                    </p:cond>
                  </p:endCondLst>
                </p:cTn>
                <p:tgtEl>
                  <p:spTgt spid="4"/>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31"/>
        <p:cNvGrpSpPr/>
        <p:nvPr/>
      </p:nvGrpSpPr>
      <p:grpSpPr>
        <a:xfrm>
          <a:off x="0" y="0"/>
          <a:ext cx="0" cy="0"/>
          <a:chOff x="0" y="0"/>
          <a:chExt cx="0" cy="0"/>
        </a:xfrm>
      </p:grpSpPr>
      <p:sp>
        <p:nvSpPr>
          <p:cNvPr id="532" name="Google Shape;532;p37"/>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Twitter Statistics: Top Hashtags &amp; User Mentions </a:t>
            </a:r>
            <a:endParaRPr/>
          </a:p>
        </p:txBody>
      </p:sp>
      <p:sp>
        <p:nvSpPr>
          <p:cNvPr id="533" name="Google Shape;533;p3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21</a:t>
            </a:fld>
            <a:endParaRPr/>
          </a:p>
        </p:txBody>
      </p:sp>
      <p:pic>
        <p:nvPicPr>
          <p:cNvPr id="534" name="Google Shape;534;p37"/>
          <p:cNvPicPr preferRelativeResize="0"/>
          <p:nvPr/>
        </p:nvPicPr>
        <p:blipFill rotWithShape="1">
          <a:blip r:embed="rId5">
            <a:alphaModFix/>
          </a:blip>
          <a:srcRect l="2394" r="7571"/>
          <a:stretch/>
        </p:blipFill>
        <p:spPr>
          <a:xfrm>
            <a:off x="185525" y="1147225"/>
            <a:ext cx="4903750" cy="2077475"/>
          </a:xfrm>
          <a:prstGeom prst="rect">
            <a:avLst/>
          </a:prstGeom>
          <a:noFill/>
          <a:ln w="19050" cap="flat" cmpd="sng">
            <a:solidFill>
              <a:schemeClr val="dk1"/>
            </a:solidFill>
            <a:prstDash val="solid"/>
            <a:round/>
            <a:headEnd type="none" w="sm" len="sm"/>
            <a:tailEnd type="none" w="sm" len="sm"/>
          </a:ln>
        </p:spPr>
      </p:pic>
      <p:pic>
        <p:nvPicPr>
          <p:cNvPr id="535" name="Google Shape;535;p37"/>
          <p:cNvPicPr preferRelativeResize="0"/>
          <p:nvPr/>
        </p:nvPicPr>
        <p:blipFill rotWithShape="1">
          <a:blip r:embed="rId6">
            <a:alphaModFix/>
          </a:blip>
          <a:srcRect r="9148"/>
          <a:stretch/>
        </p:blipFill>
        <p:spPr>
          <a:xfrm>
            <a:off x="5210650" y="2623300"/>
            <a:ext cx="3621646" cy="2126551"/>
          </a:xfrm>
          <a:prstGeom prst="rect">
            <a:avLst/>
          </a:prstGeom>
          <a:noFill/>
          <a:ln w="19050" cap="flat" cmpd="sng">
            <a:solidFill>
              <a:schemeClr val="dk1"/>
            </a:solidFill>
            <a:prstDash val="solid"/>
            <a:round/>
            <a:headEnd type="none" w="sm" len="sm"/>
            <a:tailEnd type="none" w="sm" len="sm"/>
          </a:ln>
        </p:spPr>
      </p:pic>
      <p:sp>
        <p:nvSpPr>
          <p:cNvPr id="536" name="Google Shape;536;p37"/>
          <p:cNvSpPr txBox="1"/>
          <p:nvPr/>
        </p:nvSpPr>
        <p:spPr>
          <a:xfrm>
            <a:off x="5145550" y="1902475"/>
            <a:ext cx="3621600" cy="523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Clr>
                <a:schemeClr val="dk1"/>
              </a:buClr>
              <a:buSzPts val="1100"/>
              <a:buFont typeface="Arial"/>
              <a:buNone/>
            </a:pPr>
            <a:r>
              <a:rPr lang="en" sz="2200">
                <a:latin typeface="Economica"/>
                <a:ea typeface="Economica"/>
                <a:cs typeface="Economica"/>
                <a:sym typeface="Economica"/>
              </a:rPr>
              <a:t>Mentions</a:t>
            </a:r>
            <a:endParaRPr sz="2200">
              <a:latin typeface="Economica"/>
              <a:ea typeface="Economica"/>
              <a:cs typeface="Economica"/>
              <a:sym typeface="Economica"/>
            </a:endParaRPr>
          </a:p>
        </p:txBody>
      </p:sp>
      <p:sp>
        <p:nvSpPr>
          <p:cNvPr id="537" name="Google Shape;537;p37"/>
          <p:cNvSpPr txBox="1"/>
          <p:nvPr/>
        </p:nvSpPr>
        <p:spPr>
          <a:xfrm>
            <a:off x="248650" y="3424975"/>
            <a:ext cx="4777500" cy="523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Clr>
                <a:schemeClr val="dk1"/>
              </a:buClr>
              <a:buSzPts val="1100"/>
              <a:buFont typeface="Arial"/>
              <a:buNone/>
            </a:pPr>
            <a:r>
              <a:rPr lang="en" sz="2200">
                <a:latin typeface="Economica"/>
                <a:ea typeface="Economica"/>
                <a:cs typeface="Economica"/>
                <a:sym typeface="Economica"/>
              </a:rPr>
              <a:t>Hashtags</a:t>
            </a:r>
            <a:endParaRPr sz="2200">
              <a:latin typeface="Economica"/>
              <a:ea typeface="Economica"/>
              <a:cs typeface="Economica"/>
              <a:sym typeface="Economica"/>
            </a:endParaRPr>
          </a:p>
        </p:txBody>
      </p:sp>
      <p:pic>
        <p:nvPicPr>
          <p:cNvPr id="2" name="slide 21">
            <a:hlinkClick r:id="" action="ppaction://media"/>
            <a:extLst>
              <a:ext uri="{FF2B5EF4-FFF2-40B4-BE49-F238E27FC236}">
                <a16:creationId xmlns:a16="http://schemas.microsoft.com/office/drawing/2014/main" id="{5BA188B3-BEF9-07AD-AB22-A447ED8E79BD}"/>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495884" y="4337051"/>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Click="0" advTm="34700"/>
    </mc:Choice>
    <mc:Fallback xmlns="">
      <p:transition spd="slow" advClick="0" advTm="347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502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p:cTn id="7" fill="hold" display="0">
                  <p:stCondLst>
                    <p:cond delay="indefinite"/>
                  </p:stCondLst>
                  <p:endCondLst>
                    <p:cond evt="onStopAudio" delay="0">
                      <p:tgtEl>
                        <p:sldTgt/>
                      </p:tgtEl>
                    </p:cond>
                  </p:endCondLst>
                </p:cTn>
                <p:tgtEl>
                  <p:spTgt spid="2"/>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sp>
        <p:nvSpPr>
          <p:cNvPr id="542" name="Google Shape;542;p38"/>
          <p:cNvSpPr txBox="1">
            <a:spLocks noGrp="1"/>
          </p:cNvSpPr>
          <p:nvPr>
            <p:ph type="title"/>
          </p:nvPr>
        </p:nvSpPr>
        <p:spPr>
          <a:xfrm>
            <a:off x="711775" y="496066"/>
            <a:ext cx="7704000" cy="4572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3300"/>
              <a:t>Twitter Data: SVM Model Test Results</a:t>
            </a:r>
            <a:endParaRPr sz="3300"/>
          </a:p>
        </p:txBody>
      </p:sp>
      <p:sp>
        <p:nvSpPr>
          <p:cNvPr id="543" name="Google Shape;543;p38"/>
          <p:cNvSpPr txBox="1"/>
          <p:nvPr/>
        </p:nvSpPr>
        <p:spPr>
          <a:xfrm>
            <a:off x="711775" y="219900"/>
            <a:ext cx="2395500" cy="915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1000" b="1">
                <a:solidFill>
                  <a:srgbClr val="191919"/>
                </a:solidFill>
                <a:latin typeface="Anaheim"/>
                <a:ea typeface="Anaheim"/>
                <a:cs typeface="Anaheim"/>
                <a:sym typeface="Anaheim"/>
              </a:rPr>
              <a:t>Correlation One</a:t>
            </a:r>
            <a:endParaRPr sz="1000" b="1">
              <a:solidFill>
                <a:srgbClr val="191919"/>
              </a:solidFill>
              <a:latin typeface="Anaheim"/>
              <a:ea typeface="Anaheim"/>
              <a:cs typeface="Anaheim"/>
              <a:sym typeface="Anaheim"/>
            </a:endParaRPr>
          </a:p>
        </p:txBody>
      </p:sp>
      <p:sp>
        <p:nvSpPr>
          <p:cNvPr id="544" name="Google Shape;544;p38"/>
          <p:cNvSpPr txBox="1"/>
          <p:nvPr/>
        </p:nvSpPr>
        <p:spPr>
          <a:xfrm>
            <a:off x="6960900" y="4827750"/>
            <a:ext cx="1463100" cy="915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1000">
                <a:solidFill>
                  <a:srgbClr val="191919"/>
                </a:solidFill>
                <a:latin typeface="Anaheim"/>
                <a:ea typeface="Anaheim"/>
                <a:cs typeface="Anaheim"/>
                <a:sym typeface="Anaheim"/>
              </a:rPr>
              <a:t>2022 DS4A Capstone</a:t>
            </a:r>
            <a:endParaRPr sz="1000">
              <a:solidFill>
                <a:srgbClr val="191919"/>
              </a:solidFill>
              <a:latin typeface="Anaheim"/>
              <a:ea typeface="Anaheim"/>
              <a:cs typeface="Anaheim"/>
              <a:sym typeface="Anaheim"/>
            </a:endParaRPr>
          </a:p>
        </p:txBody>
      </p:sp>
      <p:graphicFrame>
        <p:nvGraphicFramePr>
          <p:cNvPr id="545" name="Google Shape;545;p38"/>
          <p:cNvGraphicFramePr/>
          <p:nvPr/>
        </p:nvGraphicFramePr>
        <p:xfrm>
          <a:off x="802638" y="1491663"/>
          <a:ext cx="3011575" cy="2953400"/>
        </p:xfrm>
        <a:graphic>
          <a:graphicData uri="http://schemas.openxmlformats.org/drawingml/2006/table">
            <a:tbl>
              <a:tblPr>
                <a:noFill/>
                <a:tableStyleId>{D9614298-44E3-45D9-894F-4B7055601D7D}</a:tableStyleId>
              </a:tblPr>
              <a:tblGrid>
                <a:gridCol w="1131775">
                  <a:extLst>
                    <a:ext uri="{9D8B030D-6E8A-4147-A177-3AD203B41FA5}">
                      <a16:colId xmlns:a16="http://schemas.microsoft.com/office/drawing/2014/main" val="20000"/>
                    </a:ext>
                  </a:extLst>
                </a:gridCol>
                <a:gridCol w="1879800">
                  <a:extLst>
                    <a:ext uri="{9D8B030D-6E8A-4147-A177-3AD203B41FA5}">
                      <a16:colId xmlns:a16="http://schemas.microsoft.com/office/drawing/2014/main" val="20001"/>
                    </a:ext>
                  </a:extLst>
                </a:gridCol>
              </a:tblGrid>
              <a:tr h="680500">
                <a:tc>
                  <a:txBody>
                    <a:bodyPr/>
                    <a:lstStyle/>
                    <a:p>
                      <a:pPr marL="0" lvl="0" indent="0" algn="ctr" rtl="0">
                        <a:spcBef>
                          <a:spcPts val="0"/>
                        </a:spcBef>
                        <a:spcAft>
                          <a:spcPts val="0"/>
                        </a:spcAft>
                        <a:buNone/>
                      </a:pPr>
                      <a:endParaRPr sz="1600" dirty="0">
                        <a:latin typeface="Anton"/>
                        <a:ea typeface="Anton"/>
                        <a:cs typeface="Anton"/>
                        <a:sym typeface="Anton"/>
                      </a:endParaRPr>
                    </a:p>
                  </a:txBody>
                  <a:tcPr marL="0" marR="0" marT="91425" marB="91425" anchor="ctr">
                    <a:lnL w="2857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28575" cap="flat" cmpd="sng">
                      <a:solidFill>
                        <a:srgbClr val="000000">
                          <a:alpha val="0"/>
                        </a:srgbClr>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1600" dirty="0">
                          <a:solidFill>
                            <a:srgbClr val="DADADA"/>
                          </a:solidFill>
                          <a:latin typeface="Anton"/>
                          <a:ea typeface="Anton"/>
                          <a:cs typeface="Anton"/>
                          <a:sym typeface="Anton"/>
                        </a:rPr>
                        <a:t>Scores</a:t>
                      </a:r>
                      <a:endParaRPr sz="1600" dirty="0">
                        <a:solidFill>
                          <a:srgbClr val="DADADA"/>
                        </a:solidFill>
                        <a:latin typeface="Anton"/>
                        <a:ea typeface="Anton"/>
                        <a:cs typeface="Anton"/>
                        <a:sym typeface="Anton"/>
                      </a:endParaRPr>
                    </a:p>
                  </a:txBody>
                  <a:tcPr marL="0" marR="0"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000000"/>
                    </a:solidFill>
                  </a:tcPr>
                </a:tc>
                <a:extLst>
                  <a:ext uri="{0D108BD9-81ED-4DB2-BD59-A6C34878D82A}">
                    <a16:rowId xmlns:a16="http://schemas.microsoft.com/office/drawing/2014/main" val="10000"/>
                  </a:ext>
                </a:extLst>
              </a:tr>
              <a:tr h="568225">
                <a:tc>
                  <a:txBody>
                    <a:bodyPr/>
                    <a:lstStyle/>
                    <a:p>
                      <a:pPr marL="0" lvl="0" indent="0" algn="ctr" rtl="0">
                        <a:spcBef>
                          <a:spcPts val="0"/>
                        </a:spcBef>
                        <a:spcAft>
                          <a:spcPts val="0"/>
                        </a:spcAft>
                        <a:buNone/>
                      </a:pPr>
                      <a:r>
                        <a:rPr lang="en" sz="1600" dirty="0">
                          <a:latin typeface="Anton"/>
                          <a:ea typeface="Anton"/>
                          <a:cs typeface="Anton"/>
                          <a:sym typeface="Anton"/>
                        </a:rPr>
                        <a:t>AUC</a:t>
                      </a:r>
                      <a:endParaRPr sz="1600" dirty="0">
                        <a:latin typeface="Anton"/>
                        <a:ea typeface="Anton"/>
                        <a:cs typeface="Anton"/>
                        <a:sym typeface="Anton"/>
                      </a:endParaRPr>
                    </a:p>
                  </a:txBody>
                  <a:tcPr marL="0" marR="0"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1600">
                          <a:latin typeface="Anaheim"/>
                          <a:ea typeface="Anaheim"/>
                          <a:cs typeface="Anaheim"/>
                          <a:sym typeface="Anaheim"/>
                        </a:rPr>
                        <a:t>72%</a:t>
                      </a:r>
                      <a:endParaRPr sz="1600">
                        <a:latin typeface="Anaheim"/>
                        <a:ea typeface="Anaheim"/>
                        <a:cs typeface="Anaheim"/>
                        <a:sym typeface="Anaheim"/>
                      </a:endParaRPr>
                    </a:p>
                  </a:txBody>
                  <a:tcPr marL="0" marR="0"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568225">
                <a:tc>
                  <a:txBody>
                    <a:bodyPr/>
                    <a:lstStyle/>
                    <a:p>
                      <a:pPr marL="0" lvl="0" indent="0" algn="ctr" rtl="0">
                        <a:spcBef>
                          <a:spcPts val="0"/>
                        </a:spcBef>
                        <a:spcAft>
                          <a:spcPts val="0"/>
                        </a:spcAft>
                        <a:buNone/>
                      </a:pPr>
                      <a:r>
                        <a:rPr lang="en" sz="1600">
                          <a:latin typeface="Anton"/>
                          <a:ea typeface="Anton"/>
                          <a:cs typeface="Anton"/>
                          <a:sym typeface="Anton"/>
                        </a:rPr>
                        <a:t>Accuracy</a:t>
                      </a:r>
                      <a:endParaRPr sz="1600">
                        <a:latin typeface="Anton"/>
                        <a:ea typeface="Anton"/>
                        <a:cs typeface="Anton"/>
                        <a:sym typeface="Anton"/>
                      </a:endParaRPr>
                    </a:p>
                  </a:txBody>
                  <a:tcPr marL="0" marR="0"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1600" dirty="0">
                          <a:latin typeface="Anaheim"/>
                          <a:ea typeface="Anaheim"/>
                          <a:cs typeface="Anaheim"/>
                          <a:sym typeface="Anaheim"/>
                        </a:rPr>
                        <a:t>68%</a:t>
                      </a:r>
                      <a:endParaRPr sz="1600" dirty="0">
                        <a:latin typeface="Anaheim"/>
                        <a:ea typeface="Anaheim"/>
                        <a:cs typeface="Anaheim"/>
                        <a:sym typeface="Anaheim"/>
                      </a:endParaRPr>
                    </a:p>
                  </a:txBody>
                  <a:tcPr marL="0" marR="0"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568225">
                <a:tc>
                  <a:txBody>
                    <a:bodyPr/>
                    <a:lstStyle/>
                    <a:p>
                      <a:pPr marL="0" lvl="0" indent="0" algn="ctr" rtl="0">
                        <a:spcBef>
                          <a:spcPts val="0"/>
                        </a:spcBef>
                        <a:spcAft>
                          <a:spcPts val="0"/>
                        </a:spcAft>
                        <a:buNone/>
                      </a:pPr>
                      <a:r>
                        <a:rPr lang="en" sz="1600">
                          <a:latin typeface="Anton"/>
                          <a:ea typeface="Anton"/>
                          <a:cs typeface="Anton"/>
                          <a:sym typeface="Anton"/>
                        </a:rPr>
                        <a:t>Recall</a:t>
                      </a:r>
                      <a:endParaRPr sz="1600">
                        <a:latin typeface="Anton"/>
                        <a:ea typeface="Anton"/>
                        <a:cs typeface="Anton"/>
                        <a:sym typeface="Anton"/>
                      </a:endParaRPr>
                    </a:p>
                  </a:txBody>
                  <a:tcPr marL="0" marR="0"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1600" dirty="0">
                          <a:latin typeface="Anaheim"/>
                          <a:ea typeface="Anaheim"/>
                          <a:cs typeface="Anaheim"/>
                          <a:sym typeface="Anaheim"/>
                        </a:rPr>
                        <a:t>4%</a:t>
                      </a:r>
                      <a:endParaRPr sz="1600" dirty="0">
                        <a:latin typeface="Anaheim"/>
                        <a:ea typeface="Anaheim"/>
                        <a:cs typeface="Anaheim"/>
                        <a:sym typeface="Anaheim"/>
                      </a:endParaRPr>
                    </a:p>
                  </a:txBody>
                  <a:tcPr marL="0" marR="0"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568225">
                <a:tc>
                  <a:txBody>
                    <a:bodyPr/>
                    <a:lstStyle/>
                    <a:p>
                      <a:pPr marL="0" lvl="0" indent="0" algn="ctr" rtl="0">
                        <a:spcBef>
                          <a:spcPts val="0"/>
                        </a:spcBef>
                        <a:spcAft>
                          <a:spcPts val="0"/>
                        </a:spcAft>
                        <a:buNone/>
                      </a:pPr>
                      <a:r>
                        <a:rPr lang="en" sz="1600">
                          <a:latin typeface="Anton"/>
                          <a:ea typeface="Anton"/>
                          <a:cs typeface="Anton"/>
                          <a:sym typeface="Anton"/>
                        </a:rPr>
                        <a:t>Precision</a:t>
                      </a:r>
                      <a:endParaRPr sz="1600">
                        <a:latin typeface="Anton"/>
                        <a:ea typeface="Anton"/>
                        <a:cs typeface="Anton"/>
                        <a:sym typeface="Anton"/>
                      </a:endParaRPr>
                    </a:p>
                  </a:txBody>
                  <a:tcPr marL="0" marR="0"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1600" dirty="0">
                          <a:latin typeface="Anaheim"/>
                          <a:ea typeface="Anaheim"/>
                          <a:cs typeface="Anaheim"/>
                          <a:sym typeface="Anaheim"/>
                        </a:rPr>
                        <a:t>75%</a:t>
                      </a:r>
                      <a:endParaRPr sz="1600" dirty="0">
                        <a:latin typeface="Anaheim"/>
                        <a:ea typeface="Anaheim"/>
                        <a:cs typeface="Anaheim"/>
                        <a:sym typeface="Anaheim"/>
                      </a:endParaRPr>
                    </a:p>
                  </a:txBody>
                  <a:tcPr marL="0" marR="0"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
        <p:nvSpPr>
          <p:cNvPr id="546" name="Google Shape;546;p3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rmAutofit/>
          </a:bodyPr>
          <a:lstStyle/>
          <a:p>
            <a:pPr marL="0" lvl="0" indent="0" algn="r" rtl="0">
              <a:spcBef>
                <a:spcPts val="0"/>
              </a:spcBef>
              <a:spcAft>
                <a:spcPts val="0"/>
              </a:spcAft>
              <a:buNone/>
            </a:pPr>
            <a:fld id="{00000000-1234-1234-1234-123412341234}" type="slidenum">
              <a:rPr lang="en"/>
              <a:t>22</a:t>
            </a:fld>
            <a:endParaRPr/>
          </a:p>
        </p:txBody>
      </p:sp>
      <p:sp>
        <p:nvSpPr>
          <p:cNvPr id="547" name="Google Shape;547;p38"/>
          <p:cNvSpPr txBox="1"/>
          <p:nvPr/>
        </p:nvSpPr>
        <p:spPr>
          <a:xfrm>
            <a:off x="6960900" y="236625"/>
            <a:ext cx="1463100" cy="91500"/>
          </a:xfrm>
          <a:prstGeom prst="rect">
            <a:avLst/>
          </a:prstGeom>
          <a:noFill/>
          <a:ln>
            <a:noFill/>
          </a:ln>
        </p:spPr>
        <p:txBody>
          <a:bodyPr spcFirstLastPara="1" wrap="square" lIns="0" tIns="0" rIns="0" bIns="0" anchor="ctr" anchorCtr="0">
            <a:noAutofit/>
          </a:bodyPr>
          <a:lstStyle/>
          <a:p>
            <a:pPr marL="914400" lvl="0" indent="0" algn="ctr" rtl="0">
              <a:spcBef>
                <a:spcPts val="0"/>
              </a:spcBef>
              <a:spcAft>
                <a:spcPts val="0"/>
              </a:spcAft>
              <a:buNone/>
            </a:pPr>
            <a:r>
              <a:rPr lang="en" sz="1000">
                <a:solidFill>
                  <a:srgbClr val="191919"/>
                </a:solidFill>
                <a:latin typeface="Anaheim"/>
                <a:ea typeface="Anaheim"/>
                <a:cs typeface="Anaheim"/>
                <a:sym typeface="Anaheim"/>
              </a:rPr>
              <a:t>Findings</a:t>
            </a:r>
            <a:endParaRPr sz="1000">
              <a:solidFill>
                <a:srgbClr val="191919"/>
              </a:solidFill>
              <a:latin typeface="Anaheim"/>
              <a:ea typeface="Anaheim"/>
              <a:cs typeface="Anaheim"/>
              <a:sym typeface="Anaheim"/>
            </a:endParaRPr>
          </a:p>
        </p:txBody>
      </p:sp>
      <p:sp>
        <p:nvSpPr>
          <p:cNvPr id="548" name="Google Shape;548;p38"/>
          <p:cNvSpPr txBox="1"/>
          <p:nvPr/>
        </p:nvSpPr>
        <p:spPr>
          <a:xfrm>
            <a:off x="5506950" y="1176425"/>
            <a:ext cx="17814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800">
                <a:latin typeface="Anton"/>
                <a:ea typeface="Anton"/>
                <a:cs typeface="Anton"/>
                <a:sym typeface="Anton"/>
              </a:rPr>
              <a:t>Confusion Matrix</a:t>
            </a:r>
            <a:endParaRPr sz="1800">
              <a:latin typeface="Anton"/>
              <a:ea typeface="Anton"/>
              <a:cs typeface="Anton"/>
              <a:sym typeface="Anton"/>
            </a:endParaRPr>
          </a:p>
        </p:txBody>
      </p:sp>
      <p:pic>
        <p:nvPicPr>
          <p:cNvPr id="549" name="Google Shape;549;p38"/>
          <p:cNvPicPr preferRelativeResize="0"/>
          <p:nvPr/>
        </p:nvPicPr>
        <p:blipFill rotWithShape="1">
          <a:blip r:embed="rId5">
            <a:alphaModFix/>
          </a:blip>
          <a:srcRect t="6358"/>
          <a:stretch/>
        </p:blipFill>
        <p:spPr>
          <a:xfrm>
            <a:off x="4195225" y="1755788"/>
            <a:ext cx="4572949" cy="2765462"/>
          </a:xfrm>
          <a:prstGeom prst="rect">
            <a:avLst/>
          </a:prstGeom>
          <a:noFill/>
          <a:ln>
            <a:noFill/>
          </a:ln>
        </p:spPr>
      </p:pic>
      <p:pic>
        <p:nvPicPr>
          <p:cNvPr id="2" name="Slide 22">
            <a:hlinkClick r:id="" action="ppaction://media"/>
            <a:extLst>
              <a:ext uri="{FF2B5EF4-FFF2-40B4-BE49-F238E27FC236}">
                <a16:creationId xmlns:a16="http://schemas.microsoft.com/office/drawing/2014/main" id="{302620B3-33B2-6129-2256-6F3620497E9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224966" y="4279335"/>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27150"/>
    </mc:Choice>
    <mc:Fallback xmlns="">
      <p:transition spd="slow" advTm="271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7158" fill="hold"/>
                                        <p:tgtEl>
                                          <p:spTgt spid="2"/>
                                        </p:tgtEl>
                                      </p:cBhvr>
                                    </p:cmd>
                                  </p:childTnLst>
                                </p:cTn>
                              </p:par>
                              <p:par>
                                <p:cTn id="7" presetID="10" presetClass="entr" presetSubtype="0" fill="hold" nodeType="withEffect">
                                  <p:stCondLst>
                                    <p:cond delay="500"/>
                                  </p:stCondLst>
                                  <p:childTnLst>
                                    <p:set>
                                      <p:cBhvr>
                                        <p:cTn id="8" dur="1" fill="hold">
                                          <p:stCondLst>
                                            <p:cond delay="0"/>
                                          </p:stCondLst>
                                        </p:cTn>
                                        <p:tgtEl>
                                          <p:spTgt spid="549"/>
                                        </p:tgtEl>
                                        <p:attrNameLst>
                                          <p:attrName>style.visibility</p:attrName>
                                        </p:attrNameLst>
                                      </p:cBhvr>
                                      <p:to>
                                        <p:strVal val="visible"/>
                                      </p:to>
                                    </p:set>
                                    <p:animEffect transition="in" filter="fade">
                                      <p:cBhvr>
                                        <p:cTn id="9" dur="1000"/>
                                        <p:tgtEl>
                                          <p:spTgt spid="549"/>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2"/>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53"/>
        <p:cNvGrpSpPr/>
        <p:nvPr/>
      </p:nvGrpSpPr>
      <p:grpSpPr>
        <a:xfrm>
          <a:off x="0" y="0"/>
          <a:ext cx="0" cy="0"/>
          <a:chOff x="0" y="0"/>
          <a:chExt cx="0" cy="0"/>
        </a:xfrm>
      </p:grpSpPr>
      <p:sp>
        <p:nvSpPr>
          <p:cNvPr id="554" name="Google Shape;554;p39"/>
          <p:cNvSpPr txBox="1"/>
          <p:nvPr/>
        </p:nvSpPr>
        <p:spPr>
          <a:xfrm>
            <a:off x="711775" y="219900"/>
            <a:ext cx="2395500" cy="915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1000" b="1">
                <a:solidFill>
                  <a:srgbClr val="191919"/>
                </a:solidFill>
                <a:latin typeface="Anaheim"/>
                <a:ea typeface="Anaheim"/>
                <a:cs typeface="Anaheim"/>
                <a:sym typeface="Anaheim"/>
              </a:rPr>
              <a:t>Correlation One</a:t>
            </a:r>
            <a:endParaRPr sz="1000" b="1">
              <a:solidFill>
                <a:srgbClr val="191919"/>
              </a:solidFill>
              <a:latin typeface="Anaheim"/>
              <a:ea typeface="Anaheim"/>
              <a:cs typeface="Anaheim"/>
              <a:sym typeface="Anaheim"/>
            </a:endParaRPr>
          </a:p>
        </p:txBody>
      </p:sp>
      <p:sp>
        <p:nvSpPr>
          <p:cNvPr id="555" name="Google Shape;555;p3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rmAutofit/>
          </a:bodyPr>
          <a:lstStyle/>
          <a:p>
            <a:pPr marL="0" lvl="0" indent="0" algn="r" rtl="0">
              <a:spcBef>
                <a:spcPts val="0"/>
              </a:spcBef>
              <a:spcAft>
                <a:spcPts val="0"/>
              </a:spcAft>
              <a:buNone/>
            </a:pPr>
            <a:fld id="{00000000-1234-1234-1234-123412341234}" type="slidenum">
              <a:rPr lang="en"/>
              <a:t>23</a:t>
            </a:fld>
            <a:endParaRPr/>
          </a:p>
        </p:txBody>
      </p:sp>
      <p:sp>
        <p:nvSpPr>
          <p:cNvPr id="556" name="Google Shape;556;p39"/>
          <p:cNvSpPr txBox="1"/>
          <p:nvPr/>
        </p:nvSpPr>
        <p:spPr>
          <a:xfrm>
            <a:off x="6409025" y="236625"/>
            <a:ext cx="2015100" cy="91500"/>
          </a:xfrm>
          <a:prstGeom prst="rect">
            <a:avLst/>
          </a:prstGeom>
          <a:noFill/>
          <a:ln>
            <a:noFill/>
          </a:ln>
        </p:spPr>
        <p:txBody>
          <a:bodyPr spcFirstLastPara="1" wrap="square" lIns="0" tIns="0" rIns="0" bIns="0" anchor="ctr" anchorCtr="0">
            <a:noAutofit/>
          </a:bodyPr>
          <a:lstStyle/>
          <a:p>
            <a:pPr marL="914400" lvl="0" indent="0" algn="r" rtl="0">
              <a:spcBef>
                <a:spcPts val="0"/>
              </a:spcBef>
              <a:spcAft>
                <a:spcPts val="0"/>
              </a:spcAft>
              <a:buNone/>
            </a:pPr>
            <a:r>
              <a:rPr lang="en" sz="1000">
                <a:solidFill>
                  <a:srgbClr val="191919"/>
                </a:solidFill>
                <a:latin typeface="Anaheim"/>
                <a:ea typeface="Anaheim"/>
                <a:cs typeface="Anaheim"/>
                <a:sym typeface="Anaheim"/>
              </a:rPr>
              <a:t>Findings</a:t>
            </a:r>
            <a:endParaRPr sz="1000">
              <a:solidFill>
                <a:srgbClr val="191919"/>
              </a:solidFill>
              <a:latin typeface="Anaheim"/>
              <a:ea typeface="Anaheim"/>
              <a:cs typeface="Anaheim"/>
              <a:sym typeface="Anaheim"/>
            </a:endParaRPr>
          </a:p>
        </p:txBody>
      </p:sp>
      <p:grpSp>
        <p:nvGrpSpPr>
          <p:cNvPr id="557" name="Google Shape;557;p39"/>
          <p:cNvGrpSpPr/>
          <p:nvPr/>
        </p:nvGrpSpPr>
        <p:grpSpPr>
          <a:xfrm>
            <a:off x="711763" y="2591738"/>
            <a:ext cx="1463112" cy="1149313"/>
            <a:chOff x="711763" y="2591738"/>
            <a:chExt cx="1463112" cy="1149313"/>
          </a:xfrm>
        </p:grpSpPr>
        <p:sp>
          <p:nvSpPr>
            <p:cNvPr id="558" name="Google Shape;558;p39"/>
            <p:cNvSpPr txBox="1"/>
            <p:nvPr/>
          </p:nvSpPr>
          <p:spPr>
            <a:xfrm>
              <a:off x="711763" y="2591738"/>
              <a:ext cx="713700" cy="480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3600">
                  <a:solidFill>
                    <a:srgbClr val="191919"/>
                  </a:solidFill>
                  <a:latin typeface="Anton"/>
                  <a:ea typeface="Anton"/>
                  <a:cs typeface="Anton"/>
                  <a:sym typeface="Anton"/>
                </a:rPr>
                <a:t>01</a:t>
              </a:r>
              <a:endParaRPr sz="3600">
                <a:solidFill>
                  <a:srgbClr val="191919"/>
                </a:solidFill>
                <a:latin typeface="Anton"/>
                <a:ea typeface="Anton"/>
                <a:cs typeface="Anton"/>
                <a:sym typeface="Anton"/>
              </a:endParaRPr>
            </a:p>
          </p:txBody>
        </p:sp>
        <p:sp>
          <p:nvSpPr>
            <p:cNvPr id="559" name="Google Shape;559;p39"/>
            <p:cNvSpPr/>
            <p:nvPr/>
          </p:nvSpPr>
          <p:spPr>
            <a:xfrm>
              <a:off x="711775" y="3072350"/>
              <a:ext cx="1463100" cy="668700"/>
            </a:xfrm>
            <a:prstGeom prst="homePlate">
              <a:avLst>
                <a:gd name="adj" fmla="val 50000"/>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solidFill>
                    <a:schemeClr val="lt1"/>
                  </a:solidFill>
                  <a:latin typeface="Open Sans"/>
                  <a:ea typeface="Open Sans"/>
                  <a:cs typeface="Open Sans"/>
                  <a:sym typeface="Open Sans"/>
                </a:rPr>
                <a:t>Background</a:t>
              </a:r>
              <a:endParaRPr b="1">
                <a:solidFill>
                  <a:schemeClr val="lt1"/>
                </a:solidFill>
                <a:latin typeface="Open Sans"/>
                <a:ea typeface="Open Sans"/>
                <a:cs typeface="Open Sans"/>
                <a:sym typeface="Open Sans"/>
              </a:endParaRPr>
            </a:p>
          </p:txBody>
        </p:sp>
      </p:grpSp>
      <p:sp>
        <p:nvSpPr>
          <p:cNvPr id="560" name="Google Shape;560;p39"/>
          <p:cNvSpPr txBox="1"/>
          <p:nvPr/>
        </p:nvSpPr>
        <p:spPr>
          <a:xfrm>
            <a:off x="2252301" y="2591775"/>
            <a:ext cx="708900" cy="480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3600">
                <a:solidFill>
                  <a:schemeClr val="dk1"/>
                </a:solidFill>
                <a:latin typeface="Anton"/>
                <a:ea typeface="Anton"/>
                <a:cs typeface="Anton"/>
                <a:sym typeface="Anton"/>
              </a:rPr>
              <a:t>02</a:t>
            </a:r>
            <a:endParaRPr sz="3600">
              <a:solidFill>
                <a:schemeClr val="dk1"/>
              </a:solidFill>
              <a:latin typeface="Anton"/>
              <a:ea typeface="Anton"/>
              <a:cs typeface="Anton"/>
              <a:sym typeface="Anton"/>
            </a:endParaRPr>
          </a:p>
        </p:txBody>
      </p:sp>
      <p:sp>
        <p:nvSpPr>
          <p:cNvPr id="561" name="Google Shape;561;p39"/>
          <p:cNvSpPr/>
          <p:nvPr/>
        </p:nvSpPr>
        <p:spPr>
          <a:xfrm>
            <a:off x="2077735" y="3072391"/>
            <a:ext cx="1712100" cy="668700"/>
          </a:xfrm>
          <a:prstGeom prst="chevron">
            <a:avLst>
              <a:gd name="adj" fmla="val 50000"/>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lt1"/>
                </a:solidFill>
                <a:latin typeface="Open Sans"/>
                <a:ea typeface="Open Sans"/>
                <a:cs typeface="Open Sans"/>
                <a:sym typeface="Open Sans"/>
              </a:rPr>
              <a:t>Data</a:t>
            </a:r>
            <a:endParaRPr sz="1500" b="1">
              <a:solidFill>
                <a:schemeClr val="accent6"/>
              </a:solidFill>
            </a:endParaRPr>
          </a:p>
        </p:txBody>
      </p:sp>
      <p:sp>
        <p:nvSpPr>
          <p:cNvPr id="562" name="Google Shape;562;p39"/>
          <p:cNvSpPr txBox="1"/>
          <p:nvPr/>
        </p:nvSpPr>
        <p:spPr>
          <a:xfrm>
            <a:off x="3946562" y="2622080"/>
            <a:ext cx="797100" cy="480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3600">
                <a:solidFill>
                  <a:schemeClr val="dk1"/>
                </a:solidFill>
                <a:latin typeface="Anton"/>
                <a:ea typeface="Anton"/>
                <a:cs typeface="Anton"/>
                <a:sym typeface="Anton"/>
              </a:rPr>
              <a:t>03</a:t>
            </a:r>
            <a:endParaRPr sz="3600">
              <a:solidFill>
                <a:schemeClr val="dk1"/>
              </a:solidFill>
              <a:latin typeface="Anton"/>
              <a:ea typeface="Anton"/>
              <a:cs typeface="Anton"/>
              <a:sym typeface="Anton"/>
            </a:endParaRPr>
          </a:p>
        </p:txBody>
      </p:sp>
      <p:sp>
        <p:nvSpPr>
          <p:cNvPr id="563" name="Google Shape;563;p39"/>
          <p:cNvSpPr/>
          <p:nvPr/>
        </p:nvSpPr>
        <p:spPr>
          <a:xfrm>
            <a:off x="3789883" y="3102693"/>
            <a:ext cx="1751700" cy="608100"/>
          </a:xfrm>
          <a:prstGeom prst="chevron">
            <a:avLst>
              <a:gd name="adj" fmla="val 50000"/>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lt1"/>
                </a:solidFill>
                <a:latin typeface="Open Sans"/>
                <a:ea typeface="Open Sans"/>
                <a:cs typeface="Open Sans"/>
                <a:sym typeface="Open Sans"/>
              </a:rPr>
              <a:t>Methods</a:t>
            </a:r>
            <a:endParaRPr sz="1500" b="1">
              <a:solidFill>
                <a:schemeClr val="accent6"/>
              </a:solidFill>
            </a:endParaRPr>
          </a:p>
        </p:txBody>
      </p:sp>
      <p:sp>
        <p:nvSpPr>
          <p:cNvPr id="564" name="Google Shape;564;p39"/>
          <p:cNvSpPr txBox="1"/>
          <p:nvPr/>
        </p:nvSpPr>
        <p:spPr>
          <a:xfrm>
            <a:off x="5541291" y="2622038"/>
            <a:ext cx="713700" cy="480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3600">
                <a:solidFill>
                  <a:schemeClr val="dk1"/>
                </a:solidFill>
                <a:latin typeface="Anton"/>
                <a:ea typeface="Anton"/>
                <a:cs typeface="Anton"/>
                <a:sym typeface="Anton"/>
              </a:rPr>
              <a:t>04</a:t>
            </a:r>
            <a:endParaRPr sz="3600">
              <a:solidFill>
                <a:schemeClr val="dk1"/>
              </a:solidFill>
              <a:latin typeface="Anton"/>
              <a:ea typeface="Anton"/>
              <a:cs typeface="Anton"/>
              <a:sym typeface="Anton"/>
            </a:endParaRPr>
          </a:p>
        </p:txBody>
      </p:sp>
      <p:sp>
        <p:nvSpPr>
          <p:cNvPr id="565" name="Google Shape;565;p39"/>
          <p:cNvSpPr/>
          <p:nvPr/>
        </p:nvSpPr>
        <p:spPr>
          <a:xfrm>
            <a:off x="5494075" y="3102638"/>
            <a:ext cx="1661100" cy="608100"/>
          </a:xfrm>
          <a:prstGeom prst="chevron">
            <a:avLst>
              <a:gd name="adj" fmla="val 50000"/>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lt1"/>
                </a:solidFill>
                <a:latin typeface="Open Sans"/>
                <a:ea typeface="Open Sans"/>
                <a:cs typeface="Open Sans"/>
                <a:sym typeface="Open Sans"/>
              </a:rPr>
              <a:t>Findings</a:t>
            </a:r>
            <a:endParaRPr sz="1500" b="1">
              <a:solidFill>
                <a:schemeClr val="accent6"/>
              </a:solidFill>
            </a:endParaRPr>
          </a:p>
        </p:txBody>
      </p:sp>
      <p:sp>
        <p:nvSpPr>
          <p:cNvPr id="566" name="Google Shape;566;p39"/>
          <p:cNvSpPr txBox="1"/>
          <p:nvPr/>
        </p:nvSpPr>
        <p:spPr>
          <a:xfrm>
            <a:off x="7194103" y="2622050"/>
            <a:ext cx="713700" cy="480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3600">
                <a:solidFill>
                  <a:srgbClr val="FFC800"/>
                </a:solidFill>
                <a:latin typeface="Anton"/>
                <a:ea typeface="Anton"/>
                <a:cs typeface="Anton"/>
                <a:sym typeface="Anton"/>
              </a:rPr>
              <a:t>05</a:t>
            </a:r>
            <a:endParaRPr sz="3600">
              <a:solidFill>
                <a:srgbClr val="FFC800"/>
              </a:solidFill>
              <a:latin typeface="Anton"/>
              <a:ea typeface="Anton"/>
              <a:cs typeface="Anton"/>
              <a:sym typeface="Anton"/>
            </a:endParaRPr>
          </a:p>
        </p:txBody>
      </p:sp>
      <p:sp>
        <p:nvSpPr>
          <p:cNvPr id="567" name="Google Shape;567;p39"/>
          <p:cNvSpPr/>
          <p:nvPr/>
        </p:nvSpPr>
        <p:spPr>
          <a:xfrm>
            <a:off x="7076400" y="3102650"/>
            <a:ext cx="1254600" cy="608100"/>
          </a:xfrm>
          <a:prstGeom prst="chevron">
            <a:avLst>
              <a:gd name="adj" fmla="val 50000"/>
            </a:avLst>
          </a:pr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500" b="1">
              <a:solidFill>
                <a:schemeClr val="accent6"/>
              </a:solidFill>
            </a:endParaRPr>
          </a:p>
        </p:txBody>
      </p:sp>
      <p:sp>
        <p:nvSpPr>
          <p:cNvPr id="568" name="Google Shape;568;p39"/>
          <p:cNvSpPr txBox="1"/>
          <p:nvPr/>
        </p:nvSpPr>
        <p:spPr>
          <a:xfrm>
            <a:off x="7436825" y="3198950"/>
            <a:ext cx="98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chemeClr val="lt1"/>
                </a:solidFill>
                <a:latin typeface="Open Sans"/>
                <a:ea typeface="Open Sans"/>
                <a:cs typeface="Open Sans"/>
                <a:sym typeface="Open Sans"/>
              </a:rPr>
              <a:t>Impact</a:t>
            </a:r>
            <a:endParaRPr>
              <a:latin typeface="Anaheim"/>
              <a:ea typeface="Anaheim"/>
              <a:cs typeface="Anaheim"/>
              <a:sym typeface="Anaheim"/>
            </a:endParaRPr>
          </a:p>
        </p:txBody>
      </p:sp>
      <p:sp>
        <p:nvSpPr>
          <p:cNvPr id="569" name="Google Shape;569;p39"/>
          <p:cNvSpPr txBox="1"/>
          <p:nvPr/>
        </p:nvSpPr>
        <p:spPr>
          <a:xfrm>
            <a:off x="6400675" y="4833925"/>
            <a:ext cx="2015100" cy="91500"/>
          </a:xfrm>
          <a:prstGeom prst="rect">
            <a:avLst/>
          </a:prstGeom>
          <a:noFill/>
          <a:ln>
            <a:noFill/>
          </a:ln>
        </p:spPr>
        <p:txBody>
          <a:bodyPr spcFirstLastPara="1" wrap="square" lIns="0" tIns="0" rIns="0" bIns="0" anchor="ctr" anchorCtr="0">
            <a:noAutofit/>
          </a:bodyPr>
          <a:lstStyle/>
          <a:p>
            <a:pPr marL="914400" lvl="0" indent="0" algn="r" rtl="0">
              <a:spcBef>
                <a:spcPts val="0"/>
              </a:spcBef>
              <a:spcAft>
                <a:spcPts val="0"/>
              </a:spcAft>
              <a:buNone/>
            </a:pPr>
            <a:r>
              <a:rPr lang="en" sz="1000">
                <a:solidFill>
                  <a:srgbClr val="191919"/>
                </a:solidFill>
                <a:latin typeface="Anaheim"/>
                <a:ea typeface="Anaheim"/>
                <a:cs typeface="Anaheim"/>
                <a:sym typeface="Anaheim"/>
              </a:rPr>
              <a:t>2022 DS4A Capstone</a:t>
            </a:r>
            <a:endParaRPr sz="1000">
              <a:solidFill>
                <a:srgbClr val="191919"/>
              </a:solidFill>
              <a:latin typeface="Anaheim"/>
              <a:ea typeface="Anaheim"/>
              <a:cs typeface="Anaheim"/>
              <a:sym typeface="Anaheim"/>
            </a:endParaRPr>
          </a:p>
        </p:txBody>
      </p:sp>
      <p:pic>
        <p:nvPicPr>
          <p:cNvPr id="2" name="Slide 23 EEF">
            <a:hlinkClick r:id="" action="ppaction://media"/>
            <a:extLst>
              <a:ext uri="{FF2B5EF4-FFF2-40B4-BE49-F238E27FC236}">
                <a16:creationId xmlns:a16="http://schemas.microsoft.com/office/drawing/2014/main" id="{7CA2C4C7-FC49-AA86-E5F5-1F355ADF253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31000" y="4270075"/>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8450"/>
    </mc:Choice>
    <mc:Fallback xmlns="">
      <p:transition spd="slow" advTm="84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45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73"/>
        <p:cNvGrpSpPr/>
        <p:nvPr/>
      </p:nvGrpSpPr>
      <p:grpSpPr>
        <a:xfrm>
          <a:off x="0" y="0"/>
          <a:ext cx="0" cy="0"/>
          <a:chOff x="0" y="0"/>
          <a:chExt cx="0" cy="0"/>
        </a:xfrm>
      </p:grpSpPr>
      <p:sp>
        <p:nvSpPr>
          <p:cNvPr id="574" name="Google Shape;574;p40"/>
          <p:cNvSpPr txBox="1"/>
          <p:nvPr/>
        </p:nvSpPr>
        <p:spPr>
          <a:xfrm>
            <a:off x="711775" y="219900"/>
            <a:ext cx="2395500" cy="915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1000" b="1">
                <a:solidFill>
                  <a:srgbClr val="191919"/>
                </a:solidFill>
                <a:latin typeface="Anaheim"/>
                <a:ea typeface="Anaheim"/>
                <a:cs typeface="Anaheim"/>
                <a:sym typeface="Anaheim"/>
              </a:rPr>
              <a:t>Correlation One</a:t>
            </a:r>
            <a:endParaRPr sz="1000" b="1">
              <a:solidFill>
                <a:srgbClr val="191919"/>
              </a:solidFill>
              <a:latin typeface="Anaheim"/>
              <a:ea typeface="Anaheim"/>
              <a:cs typeface="Anaheim"/>
              <a:sym typeface="Anaheim"/>
            </a:endParaRPr>
          </a:p>
        </p:txBody>
      </p:sp>
      <p:sp>
        <p:nvSpPr>
          <p:cNvPr id="575" name="Google Shape;575;p40"/>
          <p:cNvSpPr txBox="1">
            <a:spLocks noGrp="1"/>
          </p:cNvSpPr>
          <p:nvPr>
            <p:ph type="title"/>
          </p:nvPr>
        </p:nvSpPr>
        <p:spPr>
          <a:xfrm>
            <a:off x="711775" y="496066"/>
            <a:ext cx="7704000" cy="4572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3300"/>
              <a:t>Limitations and Opportunities</a:t>
            </a:r>
            <a:endParaRPr sz="3300"/>
          </a:p>
        </p:txBody>
      </p:sp>
      <p:sp>
        <p:nvSpPr>
          <p:cNvPr id="576" name="Google Shape;576;p40"/>
          <p:cNvSpPr txBox="1"/>
          <p:nvPr/>
        </p:nvSpPr>
        <p:spPr>
          <a:xfrm>
            <a:off x="6960900" y="4827750"/>
            <a:ext cx="1463100" cy="915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1000">
                <a:solidFill>
                  <a:srgbClr val="191919"/>
                </a:solidFill>
                <a:latin typeface="Anaheim"/>
                <a:ea typeface="Anaheim"/>
                <a:cs typeface="Anaheim"/>
                <a:sym typeface="Anaheim"/>
              </a:rPr>
              <a:t>2022 DS4A Capstone</a:t>
            </a:r>
            <a:endParaRPr sz="1000">
              <a:solidFill>
                <a:srgbClr val="191919"/>
              </a:solidFill>
              <a:latin typeface="Anaheim"/>
              <a:ea typeface="Anaheim"/>
              <a:cs typeface="Anaheim"/>
              <a:sym typeface="Anaheim"/>
            </a:endParaRPr>
          </a:p>
        </p:txBody>
      </p:sp>
      <p:sp>
        <p:nvSpPr>
          <p:cNvPr id="577" name="Google Shape;577;p40"/>
          <p:cNvSpPr txBox="1"/>
          <p:nvPr/>
        </p:nvSpPr>
        <p:spPr>
          <a:xfrm>
            <a:off x="1302838" y="1591338"/>
            <a:ext cx="1887000" cy="809100"/>
          </a:xfrm>
          <a:prstGeom prst="rect">
            <a:avLst/>
          </a:prstGeom>
          <a:solidFill>
            <a:srgbClr val="191919"/>
          </a:solidFill>
          <a:ln w="9525" cap="flat" cmpd="sng">
            <a:solidFill>
              <a:srgbClr val="FFC8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FFC800"/>
                </a:solidFill>
                <a:latin typeface="Anton"/>
                <a:ea typeface="Anton"/>
                <a:cs typeface="Anton"/>
                <a:sym typeface="Anton"/>
              </a:rPr>
              <a:t>Restricted access to Abortion Data</a:t>
            </a:r>
            <a:endParaRPr sz="1800">
              <a:solidFill>
                <a:srgbClr val="FFC800"/>
              </a:solidFill>
              <a:latin typeface="Anton"/>
              <a:ea typeface="Anton"/>
              <a:cs typeface="Anton"/>
              <a:sym typeface="Anton"/>
            </a:endParaRPr>
          </a:p>
        </p:txBody>
      </p:sp>
      <p:sp>
        <p:nvSpPr>
          <p:cNvPr id="578" name="Google Shape;578;p40"/>
          <p:cNvSpPr txBox="1"/>
          <p:nvPr/>
        </p:nvSpPr>
        <p:spPr>
          <a:xfrm>
            <a:off x="3690613" y="1591350"/>
            <a:ext cx="1857000" cy="809100"/>
          </a:xfrm>
          <a:prstGeom prst="rect">
            <a:avLst/>
          </a:prstGeom>
          <a:solidFill>
            <a:srgbClr val="191919"/>
          </a:solidFill>
          <a:ln w="9525" cap="flat" cmpd="sng">
            <a:solidFill>
              <a:srgbClr val="FFC8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FFC800"/>
                </a:solidFill>
                <a:latin typeface="Anton"/>
                <a:ea typeface="Anton"/>
                <a:cs typeface="Anton"/>
                <a:sym typeface="Anton"/>
              </a:rPr>
              <a:t>Data Quality</a:t>
            </a:r>
            <a:endParaRPr sz="1800">
              <a:solidFill>
                <a:srgbClr val="FFC800"/>
              </a:solidFill>
              <a:latin typeface="Anton"/>
              <a:ea typeface="Anton"/>
              <a:cs typeface="Anton"/>
              <a:sym typeface="Anton"/>
            </a:endParaRPr>
          </a:p>
        </p:txBody>
      </p:sp>
      <p:sp>
        <p:nvSpPr>
          <p:cNvPr id="579" name="Google Shape;579;p40"/>
          <p:cNvSpPr txBox="1"/>
          <p:nvPr/>
        </p:nvSpPr>
        <p:spPr>
          <a:xfrm>
            <a:off x="5984157" y="1590725"/>
            <a:ext cx="1857000" cy="809100"/>
          </a:xfrm>
          <a:prstGeom prst="rect">
            <a:avLst/>
          </a:prstGeom>
          <a:solidFill>
            <a:srgbClr val="191919"/>
          </a:solidFill>
          <a:ln w="9525" cap="flat" cmpd="sng">
            <a:solidFill>
              <a:srgbClr val="FFC8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FFC800"/>
                </a:solidFill>
                <a:latin typeface="Anton"/>
                <a:ea typeface="Anton"/>
                <a:cs typeface="Anton"/>
                <a:sym typeface="Anton"/>
              </a:rPr>
              <a:t> Missing Data</a:t>
            </a:r>
            <a:endParaRPr sz="1800">
              <a:solidFill>
                <a:srgbClr val="FFC800"/>
              </a:solidFill>
              <a:latin typeface="Anton"/>
              <a:ea typeface="Anton"/>
              <a:cs typeface="Anton"/>
              <a:sym typeface="Anton"/>
            </a:endParaRPr>
          </a:p>
        </p:txBody>
      </p:sp>
      <p:sp>
        <p:nvSpPr>
          <p:cNvPr id="580" name="Google Shape;580;p40"/>
          <p:cNvSpPr txBox="1"/>
          <p:nvPr/>
        </p:nvSpPr>
        <p:spPr>
          <a:xfrm>
            <a:off x="469825" y="2842350"/>
            <a:ext cx="8102700" cy="540300"/>
          </a:xfrm>
          <a:prstGeom prst="rect">
            <a:avLst/>
          </a:prstGeom>
          <a:solidFill>
            <a:srgbClr val="FFF2CC"/>
          </a:solidFill>
          <a:ln>
            <a:noFill/>
          </a:ln>
        </p:spPr>
        <p:txBody>
          <a:bodyPr spcFirstLastPara="1" wrap="square" lIns="91425" tIns="91425" rIns="91425" bIns="91425" anchor="t" anchorCtr="0">
            <a:noAutofit/>
          </a:bodyPr>
          <a:lstStyle/>
          <a:p>
            <a:pPr marL="0" lvl="0" indent="0" algn="l" rtl="0">
              <a:lnSpc>
                <a:spcPct val="115000"/>
              </a:lnSpc>
              <a:spcBef>
                <a:spcPts val="0"/>
              </a:spcBef>
              <a:spcAft>
                <a:spcPts val="1200"/>
              </a:spcAft>
              <a:buNone/>
            </a:pPr>
            <a:r>
              <a:rPr lang="en" sz="2100">
                <a:solidFill>
                  <a:schemeClr val="dk1"/>
                </a:solidFill>
                <a:latin typeface="Economica"/>
                <a:ea typeface="Economica"/>
                <a:cs typeface="Economica"/>
                <a:sym typeface="Economica"/>
              </a:rPr>
              <a:t>With </a:t>
            </a:r>
            <a:r>
              <a:rPr lang="en" sz="2100" b="1">
                <a:solidFill>
                  <a:schemeClr val="dk1"/>
                </a:solidFill>
                <a:latin typeface="Economica"/>
                <a:ea typeface="Economica"/>
                <a:cs typeface="Economica"/>
                <a:sym typeface="Economica"/>
              </a:rPr>
              <a:t>Twitter data of higher quality</a:t>
            </a:r>
            <a:r>
              <a:rPr lang="en" sz="2100">
                <a:solidFill>
                  <a:schemeClr val="dk1"/>
                </a:solidFill>
                <a:latin typeface="Economica"/>
                <a:ea typeface="Economica"/>
                <a:cs typeface="Economica"/>
                <a:sym typeface="Economica"/>
              </a:rPr>
              <a:t>, we can further identify user groups and sentiment patterns</a:t>
            </a:r>
            <a:endParaRPr/>
          </a:p>
        </p:txBody>
      </p:sp>
      <p:sp>
        <p:nvSpPr>
          <p:cNvPr id="581" name="Google Shape;581;p40"/>
          <p:cNvSpPr txBox="1"/>
          <p:nvPr/>
        </p:nvSpPr>
        <p:spPr>
          <a:xfrm>
            <a:off x="469825" y="3539450"/>
            <a:ext cx="8102700" cy="540300"/>
          </a:xfrm>
          <a:prstGeom prst="rect">
            <a:avLst/>
          </a:prstGeom>
          <a:solidFill>
            <a:srgbClr val="FFF2CC"/>
          </a:solid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2100">
                <a:solidFill>
                  <a:schemeClr val="dk1"/>
                </a:solidFill>
                <a:latin typeface="Economica"/>
                <a:ea typeface="Economica"/>
                <a:cs typeface="Economica"/>
                <a:sym typeface="Economica"/>
              </a:rPr>
              <a:t>A</a:t>
            </a:r>
            <a:r>
              <a:rPr lang="en" sz="2100" b="1">
                <a:solidFill>
                  <a:schemeClr val="dk1"/>
                </a:solidFill>
                <a:latin typeface="Economica"/>
                <a:ea typeface="Economica"/>
                <a:cs typeface="Economica"/>
                <a:sym typeface="Economica"/>
              </a:rPr>
              <a:t> safe data warehouse</a:t>
            </a:r>
            <a:r>
              <a:rPr lang="en" sz="2100">
                <a:solidFill>
                  <a:schemeClr val="dk1"/>
                </a:solidFill>
                <a:latin typeface="Economica"/>
                <a:ea typeface="Economica"/>
                <a:cs typeface="Economica"/>
                <a:sym typeface="Economica"/>
              </a:rPr>
              <a:t> should be put in place for everyone to publicly express abortion opinions</a:t>
            </a:r>
            <a:endParaRPr sz="2100">
              <a:solidFill>
                <a:schemeClr val="dk1"/>
              </a:solidFill>
              <a:latin typeface="Economica"/>
              <a:ea typeface="Economica"/>
              <a:cs typeface="Economica"/>
              <a:sym typeface="Economica"/>
            </a:endParaRPr>
          </a:p>
          <a:p>
            <a:pPr marL="0" lvl="0" indent="0" algn="l" rtl="0">
              <a:lnSpc>
                <a:spcPct val="115000"/>
              </a:lnSpc>
              <a:spcBef>
                <a:spcPts val="1200"/>
              </a:spcBef>
              <a:spcAft>
                <a:spcPts val="1200"/>
              </a:spcAft>
              <a:buNone/>
            </a:pPr>
            <a:endParaRPr sz="2100">
              <a:solidFill>
                <a:schemeClr val="dk1"/>
              </a:solidFill>
              <a:latin typeface="Economica"/>
              <a:ea typeface="Economica"/>
              <a:cs typeface="Economica"/>
              <a:sym typeface="Economica"/>
            </a:endParaRPr>
          </a:p>
        </p:txBody>
      </p:sp>
      <p:sp>
        <p:nvSpPr>
          <p:cNvPr id="582" name="Google Shape;582;p4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rmAutofit/>
          </a:bodyPr>
          <a:lstStyle/>
          <a:p>
            <a:pPr marL="0" lvl="0" indent="0" algn="r" rtl="0">
              <a:spcBef>
                <a:spcPts val="0"/>
              </a:spcBef>
              <a:spcAft>
                <a:spcPts val="0"/>
              </a:spcAft>
              <a:buNone/>
            </a:pPr>
            <a:fld id="{00000000-1234-1234-1234-123412341234}" type="slidenum">
              <a:rPr lang="en"/>
              <a:t>24</a:t>
            </a:fld>
            <a:endParaRPr/>
          </a:p>
        </p:txBody>
      </p:sp>
      <p:pic>
        <p:nvPicPr>
          <p:cNvPr id="2" name="Slide 24 EEF">
            <a:hlinkClick r:id="" action="ppaction://media"/>
            <a:extLst>
              <a:ext uri="{FF2B5EF4-FFF2-40B4-BE49-F238E27FC236}">
                <a16:creationId xmlns:a16="http://schemas.microsoft.com/office/drawing/2014/main" id="{086EC7C9-FE4A-ACFB-D138-915D90F2709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267725" y="4337051"/>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67360"/>
    </mc:Choice>
    <mc:Fallback xmlns="">
      <p:transition spd="slow" advTm="673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7993" fill="hold"/>
                                        <p:tgtEl>
                                          <p:spTgt spid="2"/>
                                        </p:tgtEl>
                                      </p:cBhvr>
                                    </p:cmd>
                                  </p:childTnLst>
                                </p:cTn>
                              </p:par>
                              <p:par>
                                <p:cTn id="7" presetID="2" presetClass="entr" presetSubtype="2" fill="hold" nodeType="withEffect">
                                  <p:stCondLst>
                                    <p:cond delay="46000"/>
                                  </p:stCondLst>
                                  <p:childTnLst>
                                    <p:set>
                                      <p:cBhvr>
                                        <p:cTn id="8" dur="1" fill="hold">
                                          <p:stCondLst>
                                            <p:cond delay="0"/>
                                          </p:stCondLst>
                                        </p:cTn>
                                        <p:tgtEl>
                                          <p:spTgt spid="580"/>
                                        </p:tgtEl>
                                        <p:attrNameLst>
                                          <p:attrName>style.visibility</p:attrName>
                                        </p:attrNameLst>
                                      </p:cBhvr>
                                      <p:to>
                                        <p:strVal val="visible"/>
                                      </p:to>
                                    </p:set>
                                    <p:anim calcmode="lin" valueType="num">
                                      <p:cBhvr additive="base">
                                        <p:cTn id="9" dur="1000"/>
                                        <p:tgtEl>
                                          <p:spTgt spid="580"/>
                                        </p:tgtEl>
                                        <p:attrNameLst>
                                          <p:attrName>ppt_x</p:attrName>
                                        </p:attrNameLst>
                                      </p:cBhvr>
                                      <p:tavLst>
                                        <p:tav tm="0">
                                          <p:val>
                                            <p:strVal val="#ppt_x+1"/>
                                          </p:val>
                                        </p:tav>
                                        <p:tav tm="100000">
                                          <p:val>
                                            <p:strVal val="#ppt_x"/>
                                          </p:val>
                                        </p:tav>
                                      </p:tavLst>
                                    </p:anim>
                                  </p:childTnLst>
                                </p:cTn>
                              </p:par>
                              <p:par>
                                <p:cTn id="10" presetID="2" presetClass="entr" presetSubtype="2" fill="hold" nodeType="withEffect">
                                  <p:stCondLst>
                                    <p:cond delay="57000"/>
                                  </p:stCondLst>
                                  <p:childTnLst>
                                    <p:set>
                                      <p:cBhvr>
                                        <p:cTn id="11" dur="1" fill="hold">
                                          <p:stCondLst>
                                            <p:cond delay="0"/>
                                          </p:stCondLst>
                                        </p:cTn>
                                        <p:tgtEl>
                                          <p:spTgt spid="581"/>
                                        </p:tgtEl>
                                        <p:attrNameLst>
                                          <p:attrName>style.visibility</p:attrName>
                                        </p:attrNameLst>
                                      </p:cBhvr>
                                      <p:to>
                                        <p:strVal val="visible"/>
                                      </p:to>
                                    </p:set>
                                    <p:anim calcmode="lin" valueType="num">
                                      <p:cBhvr additive="base">
                                        <p:cTn id="12" dur="1000"/>
                                        <p:tgtEl>
                                          <p:spTgt spid="581"/>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p:cTn id="13" fill="hold" display="0">
                  <p:stCondLst>
                    <p:cond delay="indefinite"/>
                  </p:stCondLst>
                  <p:endCondLst>
                    <p:cond evt="onStopAudio" delay="0">
                      <p:tgtEl>
                        <p:sldTgt/>
                      </p:tgtEl>
                    </p:cond>
                  </p:endCondLst>
                </p:cTn>
                <p:tgtEl>
                  <p:spTgt spid="2"/>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86"/>
        <p:cNvGrpSpPr/>
        <p:nvPr/>
      </p:nvGrpSpPr>
      <p:grpSpPr>
        <a:xfrm>
          <a:off x="0" y="0"/>
          <a:ext cx="0" cy="0"/>
          <a:chOff x="0" y="0"/>
          <a:chExt cx="0" cy="0"/>
        </a:xfrm>
      </p:grpSpPr>
      <p:sp>
        <p:nvSpPr>
          <p:cNvPr id="587" name="Google Shape;587;p41"/>
          <p:cNvSpPr txBox="1"/>
          <p:nvPr/>
        </p:nvSpPr>
        <p:spPr>
          <a:xfrm>
            <a:off x="711775" y="219900"/>
            <a:ext cx="2395500" cy="915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1000" b="1">
                <a:solidFill>
                  <a:srgbClr val="191919"/>
                </a:solidFill>
                <a:latin typeface="Anaheim"/>
                <a:ea typeface="Anaheim"/>
                <a:cs typeface="Anaheim"/>
                <a:sym typeface="Anaheim"/>
              </a:rPr>
              <a:t>Correlation One</a:t>
            </a:r>
            <a:endParaRPr sz="1000" b="1">
              <a:solidFill>
                <a:srgbClr val="191919"/>
              </a:solidFill>
              <a:latin typeface="Anaheim"/>
              <a:ea typeface="Anaheim"/>
              <a:cs typeface="Anaheim"/>
              <a:sym typeface="Anaheim"/>
            </a:endParaRPr>
          </a:p>
        </p:txBody>
      </p:sp>
      <p:sp>
        <p:nvSpPr>
          <p:cNvPr id="588" name="Google Shape;588;p41"/>
          <p:cNvSpPr txBox="1">
            <a:spLocks noGrp="1"/>
          </p:cNvSpPr>
          <p:nvPr>
            <p:ph type="title"/>
          </p:nvPr>
        </p:nvSpPr>
        <p:spPr>
          <a:xfrm>
            <a:off x="711775" y="496066"/>
            <a:ext cx="7704000" cy="4572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3300"/>
              <a:t>Real World Impact</a:t>
            </a:r>
            <a:endParaRPr sz="3300"/>
          </a:p>
        </p:txBody>
      </p:sp>
      <p:grpSp>
        <p:nvGrpSpPr>
          <p:cNvPr id="589" name="Google Shape;589;p41"/>
          <p:cNvGrpSpPr/>
          <p:nvPr/>
        </p:nvGrpSpPr>
        <p:grpSpPr>
          <a:xfrm>
            <a:off x="4737250" y="1072587"/>
            <a:ext cx="3678530" cy="3279337"/>
            <a:chOff x="2340856" y="1111648"/>
            <a:chExt cx="2562900" cy="1825200"/>
          </a:xfrm>
        </p:grpSpPr>
        <p:sp>
          <p:nvSpPr>
            <p:cNvPr id="590" name="Google Shape;590;p41"/>
            <p:cNvSpPr txBox="1"/>
            <p:nvPr/>
          </p:nvSpPr>
          <p:spPr>
            <a:xfrm>
              <a:off x="2340856" y="1111648"/>
              <a:ext cx="2562900" cy="1825200"/>
            </a:xfrm>
            <a:prstGeom prst="rect">
              <a:avLst/>
            </a:prstGeom>
            <a:solidFill>
              <a:srgbClr val="FFF2CC"/>
            </a:solid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sz="1100" b="1">
                <a:latin typeface="Open Sans"/>
                <a:ea typeface="Open Sans"/>
                <a:cs typeface="Open Sans"/>
                <a:sym typeface="Open Sans"/>
              </a:endParaRPr>
            </a:p>
            <a:p>
              <a:pPr marL="0" lvl="0" indent="0" algn="l" rtl="0">
                <a:spcBef>
                  <a:spcPts val="0"/>
                </a:spcBef>
                <a:spcAft>
                  <a:spcPts val="0"/>
                </a:spcAft>
                <a:buNone/>
              </a:pPr>
              <a:endParaRPr b="1">
                <a:latin typeface="Open Sans"/>
                <a:ea typeface="Open Sans"/>
                <a:cs typeface="Open Sans"/>
                <a:sym typeface="Open Sans"/>
              </a:endParaRPr>
            </a:p>
            <a:p>
              <a:pPr marL="0" lvl="0" indent="0" algn="l" rtl="0">
                <a:spcBef>
                  <a:spcPts val="0"/>
                </a:spcBef>
                <a:spcAft>
                  <a:spcPts val="0"/>
                </a:spcAft>
                <a:buNone/>
              </a:pPr>
              <a:endParaRPr b="1">
                <a:latin typeface="Open Sans"/>
                <a:ea typeface="Open Sans"/>
                <a:cs typeface="Open Sans"/>
                <a:sym typeface="Open Sans"/>
              </a:endParaRPr>
            </a:p>
            <a:p>
              <a:pPr marL="0" lvl="0" indent="0" algn="l" rtl="0">
                <a:spcBef>
                  <a:spcPts val="0"/>
                </a:spcBef>
                <a:spcAft>
                  <a:spcPts val="0"/>
                </a:spcAft>
                <a:buNone/>
              </a:pPr>
              <a:endParaRPr b="1">
                <a:latin typeface="Open Sans"/>
                <a:ea typeface="Open Sans"/>
                <a:cs typeface="Open Sans"/>
                <a:sym typeface="Open Sans"/>
              </a:endParaRPr>
            </a:p>
            <a:p>
              <a:pPr marL="0" lvl="0" indent="0" algn="ctr" rtl="0">
                <a:spcBef>
                  <a:spcPts val="0"/>
                </a:spcBef>
                <a:spcAft>
                  <a:spcPts val="0"/>
                </a:spcAft>
                <a:buNone/>
              </a:pPr>
              <a:endParaRPr b="1">
                <a:latin typeface="Open Sans"/>
                <a:ea typeface="Open Sans"/>
                <a:cs typeface="Open Sans"/>
                <a:sym typeface="Open Sans"/>
              </a:endParaRPr>
            </a:p>
            <a:p>
              <a:pPr marL="0" lvl="0" indent="0" algn="ctr" rtl="0">
                <a:spcBef>
                  <a:spcPts val="0"/>
                </a:spcBef>
                <a:spcAft>
                  <a:spcPts val="0"/>
                </a:spcAft>
                <a:buNone/>
              </a:pPr>
              <a:endParaRPr b="1">
                <a:latin typeface="Open Sans"/>
                <a:ea typeface="Open Sans"/>
                <a:cs typeface="Open Sans"/>
                <a:sym typeface="Open Sans"/>
              </a:endParaRPr>
            </a:p>
            <a:p>
              <a:pPr marL="0" lvl="0" indent="0" algn="ctr" rtl="0">
                <a:spcBef>
                  <a:spcPts val="0"/>
                </a:spcBef>
                <a:spcAft>
                  <a:spcPts val="0"/>
                </a:spcAft>
                <a:buNone/>
              </a:pPr>
              <a:endParaRPr b="1">
                <a:latin typeface="Open Sans"/>
                <a:ea typeface="Open Sans"/>
                <a:cs typeface="Open Sans"/>
                <a:sym typeface="Open Sans"/>
              </a:endParaRPr>
            </a:p>
            <a:p>
              <a:pPr marL="0" lvl="0" indent="0" algn="ctr" rtl="0">
                <a:spcBef>
                  <a:spcPts val="0"/>
                </a:spcBef>
                <a:spcAft>
                  <a:spcPts val="0"/>
                </a:spcAft>
                <a:buNone/>
              </a:pPr>
              <a:endParaRPr b="1">
                <a:latin typeface="Open Sans"/>
                <a:ea typeface="Open Sans"/>
                <a:cs typeface="Open Sans"/>
                <a:sym typeface="Open Sans"/>
              </a:endParaRPr>
            </a:p>
            <a:p>
              <a:pPr marL="0" lvl="0" indent="0" algn="ctr" rtl="0">
                <a:spcBef>
                  <a:spcPts val="0"/>
                </a:spcBef>
                <a:spcAft>
                  <a:spcPts val="0"/>
                </a:spcAft>
                <a:buNone/>
              </a:pPr>
              <a:endParaRPr b="1">
                <a:latin typeface="Open Sans"/>
                <a:ea typeface="Open Sans"/>
                <a:cs typeface="Open Sans"/>
                <a:sym typeface="Open Sans"/>
              </a:endParaRPr>
            </a:p>
            <a:p>
              <a:pPr marL="0" lvl="0" indent="0" algn="l" rtl="0">
                <a:spcBef>
                  <a:spcPts val="0"/>
                </a:spcBef>
                <a:spcAft>
                  <a:spcPts val="0"/>
                </a:spcAft>
                <a:buNone/>
              </a:pPr>
              <a:r>
                <a:rPr lang="en" b="1">
                  <a:latin typeface="Open Sans"/>
                  <a:ea typeface="Open Sans"/>
                  <a:cs typeface="Open Sans"/>
                  <a:sym typeface="Open Sans"/>
                </a:rPr>
                <a:t>   </a:t>
              </a:r>
              <a:endParaRPr b="1">
                <a:latin typeface="Open Sans"/>
                <a:ea typeface="Open Sans"/>
                <a:cs typeface="Open Sans"/>
                <a:sym typeface="Open Sans"/>
              </a:endParaRPr>
            </a:p>
          </p:txBody>
        </p:sp>
        <p:sp>
          <p:nvSpPr>
            <p:cNvPr id="591" name="Google Shape;591;p41"/>
            <p:cNvSpPr txBox="1"/>
            <p:nvPr/>
          </p:nvSpPr>
          <p:spPr>
            <a:xfrm>
              <a:off x="2581311" y="1362601"/>
              <a:ext cx="2082000" cy="1323300"/>
            </a:xfrm>
            <a:prstGeom prst="rect">
              <a:avLst/>
            </a:prstGeom>
            <a:solidFill>
              <a:srgbClr val="191919"/>
            </a:solidFill>
            <a:ln w="9525" cap="flat" cmpd="sng">
              <a:solidFill>
                <a:srgbClr val="FFC8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a:solidFill>
                    <a:schemeClr val="lt1"/>
                  </a:solidFill>
                  <a:latin typeface="Anton"/>
                  <a:ea typeface="Anton"/>
                  <a:cs typeface="Anton"/>
                  <a:sym typeface="Anton"/>
                </a:rPr>
                <a:t>Women</a:t>
              </a:r>
              <a:r>
                <a:rPr lang="en" sz="1200">
                  <a:solidFill>
                    <a:schemeClr val="lt1"/>
                  </a:solidFill>
                  <a:latin typeface="Anton"/>
                  <a:ea typeface="Anton"/>
                  <a:cs typeface="Anton"/>
                  <a:sym typeface="Anton"/>
                </a:rPr>
                <a:t> </a:t>
              </a:r>
              <a:r>
                <a:rPr lang="en">
                  <a:solidFill>
                    <a:schemeClr val="lt1"/>
                  </a:solidFill>
                  <a:latin typeface="Anton"/>
                  <a:ea typeface="Anton"/>
                  <a:cs typeface="Anton"/>
                  <a:sym typeface="Anton"/>
                </a:rPr>
                <a:t> </a:t>
              </a:r>
              <a:r>
                <a:rPr lang="en" sz="1900">
                  <a:solidFill>
                    <a:srgbClr val="FFC800"/>
                  </a:solidFill>
                  <a:latin typeface="Anton"/>
                  <a:ea typeface="Anton"/>
                  <a:cs typeface="Anton"/>
                  <a:sym typeface="Anton"/>
                </a:rPr>
                <a:t>18 to 19 years of age are most likely to be affected </a:t>
              </a:r>
              <a:r>
                <a:rPr lang="en">
                  <a:solidFill>
                    <a:schemeClr val="lt1"/>
                  </a:solidFill>
                  <a:latin typeface="Anton"/>
                  <a:ea typeface="Anton"/>
                  <a:cs typeface="Anton"/>
                  <a:sym typeface="Anton"/>
                </a:rPr>
                <a:t>by abortion bans </a:t>
              </a:r>
              <a:endParaRPr>
                <a:solidFill>
                  <a:schemeClr val="lt1"/>
                </a:solidFill>
                <a:latin typeface="Anton"/>
                <a:ea typeface="Anton"/>
                <a:cs typeface="Anton"/>
                <a:sym typeface="Anton"/>
              </a:endParaRPr>
            </a:p>
            <a:p>
              <a:pPr marL="0" lvl="0" indent="0" algn="ctr" rtl="0">
                <a:lnSpc>
                  <a:spcPct val="100000"/>
                </a:lnSpc>
                <a:spcBef>
                  <a:spcPts val="0"/>
                </a:spcBef>
                <a:spcAft>
                  <a:spcPts val="0"/>
                </a:spcAft>
                <a:buNone/>
              </a:pPr>
              <a:endParaRPr sz="1100">
                <a:solidFill>
                  <a:schemeClr val="lt1"/>
                </a:solidFill>
                <a:latin typeface="Anton"/>
                <a:ea typeface="Anton"/>
                <a:cs typeface="Anton"/>
                <a:sym typeface="Anton"/>
              </a:endParaRPr>
            </a:p>
          </p:txBody>
        </p:sp>
      </p:grpSp>
      <p:grpSp>
        <p:nvGrpSpPr>
          <p:cNvPr id="592" name="Google Shape;592;p41"/>
          <p:cNvGrpSpPr/>
          <p:nvPr/>
        </p:nvGrpSpPr>
        <p:grpSpPr>
          <a:xfrm>
            <a:off x="711775" y="1072600"/>
            <a:ext cx="3760200" cy="3279300"/>
            <a:chOff x="4718100" y="1072650"/>
            <a:chExt cx="3760200" cy="3279300"/>
          </a:xfrm>
        </p:grpSpPr>
        <p:sp>
          <p:nvSpPr>
            <p:cNvPr id="593" name="Google Shape;593;p41"/>
            <p:cNvSpPr txBox="1"/>
            <p:nvPr/>
          </p:nvSpPr>
          <p:spPr>
            <a:xfrm>
              <a:off x="4718100" y="1072650"/>
              <a:ext cx="3760200" cy="3279300"/>
            </a:xfrm>
            <a:prstGeom prst="rect">
              <a:avLst/>
            </a:prstGeom>
            <a:solidFill>
              <a:srgbClr val="FFF2CC"/>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Open Sans"/>
                  <a:ea typeface="Open Sans"/>
                  <a:cs typeface="Open Sans"/>
                  <a:sym typeface="Open Sans"/>
                </a:rPr>
                <a:t> </a:t>
              </a:r>
              <a:r>
                <a:rPr lang="en" b="1">
                  <a:latin typeface="Open Sans"/>
                  <a:ea typeface="Open Sans"/>
                  <a:cs typeface="Open Sans"/>
                  <a:sym typeface="Open Sans"/>
                </a:rPr>
                <a:t>  </a:t>
              </a:r>
              <a:endParaRPr sz="1200" b="1">
                <a:latin typeface="Open Sans"/>
                <a:ea typeface="Open Sans"/>
                <a:cs typeface="Open Sans"/>
                <a:sym typeface="Open Sans"/>
              </a:endParaRPr>
            </a:p>
            <a:p>
              <a:pPr marL="0" lvl="0" indent="0" algn="ctr" rtl="0">
                <a:spcBef>
                  <a:spcPts val="0"/>
                </a:spcBef>
                <a:spcAft>
                  <a:spcPts val="0"/>
                </a:spcAft>
                <a:buNone/>
              </a:pPr>
              <a:endParaRPr sz="1200" b="1">
                <a:latin typeface="Open Sans"/>
                <a:ea typeface="Open Sans"/>
                <a:cs typeface="Open Sans"/>
                <a:sym typeface="Open Sans"/>
              </a:endParaRPr>
            </a:p>
            <a:p>
              <a:pPr marL="0" lvl="0" indent="0" algn="l" rtl="0">
                <a:spcBef>
                  <a:spcPts val="0"/>
                </a:spcBef>
                <a:spcAft>
                  <a:spcPts val="0"/>
                </a:spcAft>
                <a:buNone/>
              </a:pPr>
              <a:endParaRPr b="1">
                <a:latin typeface="Open Sans"/>
                <a:ea typeface="Open Sans"/>
                <a:cs typeface="Open Sans"/>
                <a:sym typeface="Open Sans"/>
              </a:endParaRPr>
            </a:p>
            <a:p>
              <a:pPr marL="0" lvl="0" indent="0" algn="l" rtl="0">
                <a:spcBef>
                  <a:spcPts val="0"/>
                </a:spcBef>
                <a:spcAft>
                  <a:spcPts val="0"/>
                </a:spcAft>
                <a:buNone/>
              </a:pPr>
              <a:endParaRPr b="1">
                <a:latin typeface="Open Sans"/>
                <a:ea typeface="Open Sans"/>
                <a:cs typeface="Open Sans"/>
                <a:sym typeface="Open Sans"/>
              </a:endParaRPr>
            </a:p>
            <a:p>
              <a:pPr marL="0" lvl="0" indent="0" algn="l" rtl="0">
                <a:spcBef>
                  <a:spcPts val="0"/>
                </a:spcBef>
                <a:spcAft>
                  <a:spcPts val="0"/>
                </a:spcAft>
                <a:buNone/>
              </a:pPr>
              <a:endParaRPr b="1">
                <a:latin typeface="Open Sans"/>
                <a:ea typeface="Open Sans"/>
                <a:cs typeface="Open Sans"/>
                <a:sym typeface="Open Sans"/>
              </a:endParaRPr>
            </a:p>
            <a:p>
              <a:pPr marL="0" lvl="0" indent="0" algn="l" rtl="0">
                <a:spcBef>
                  <a:spcPts val="0"/>
                </a:spcBef>
                <a:spcAft>
                  <a:spcPts val="0"/>
                </a:spcAft>
                <a:buNone/>
              </a:pPr>
              <a:endParaRPr b="1">
                <a:latin typeface="Open Sans"/>
                <a:ea typeface="Open Sans"/>
                <a:cs typeface="Open Sans"/>
                <a:sym typeface="Open Sans"/>
              </a:endParaRPr>
            </a:p>
            <a:p>
              <a:pPr marL="0" lvl="0" indent="0" algn="ctr" rtl="0">
                <a:spcBef>
                  <a:spcPts val="0"/>
                </a:spcBef>
                <a:spcAft>
                  <a:spcPts val="0"/>
                </a:spcAft>
                <a:buNone/>
              </a:pPr>
              <a:endParaRPr b="1">
                <a:latin typeface="Open Sans"/>
                <a:ea typeface="Open Sans"/>
                <a:cs typeface="Open Sans"/>
                <a:sym typeface="Open Sans"/>
              </a:endParaRPr>
            </a:p>
            <a:p>
              <a:pPr marL="0" lvl="0" indent="0" algn="ctr" rtl="0">
                <a:spcBef>
                  <a:spcPts val="0"/>
                </a:spcBef>
                <a:spcAft>
                  <a:spcPts val="0"/>
                </a:spcAft>
                <a:buNone/>
              </a:pPr>
              <a:endParaRPr b="1">
                <a:latin typeface="Open Sans"/>
                <a:ea typeface="Open Sans"/>
                <a:cs typeface="Open Sans"/>
                <a:sym typeface="Open Sans"/>
              </a:endParaRPr>
            </a:p>
            <a:p>
              <a:pPr marL="0" lvl="0" indent="0" algn="ctr" rtl="0">
                <a:spcBef>
                  <a:spcPts val="0"/>
                </a:spcBef>
                <a:spcAft>
                  <a:spcPts val="0"/>
                </a:spcAft>
                <a:buNone/>
              </a:pPr>
              <a:endParaRPr b="1">
                <a:latin typeface="Open Sans"/>
                <a:ea typeface="Open Sans"/>
                <a:cs typeface="Open Sans"/>
                <a:sym typeface="Open Sans"/>
              </a:endParaRPr>
            </a:p>
            <a:p>
              <a:pPr marL="0" lvl="0" indent="0" algn="ctr" rtl="0">
                <a:spcBef>
                  <a:spcPts val="0"/>
                </a:spcBef>
                <a:spcAft>
                  <a:spcPts val="0"/>
                </a:spcAft>
                <a:buNone/>
              </a:pPr>
              <a:endParaRPr b="1">
                <a:latin typeface="Open Sans"/>
                <a:ea typeface="Open Sans"/>
                <a:cs typeface="Open Sans"/>
                <a:sym typeface="Open Sans"/>
              </a:endParaRPr>
            </a:p>
            <a:p>
              <a:pPr marL="0" lvl="0" indent="0" algn="ctr" rtl="0">
                <a:spcBef>
                  <a:spcPts val="0"/>
                </a:spcBef>
                <a:spcAft>
                  <a:spcPts val="0"/>
                </a:spcAft>
                <a:buNone/>
              </a:pPr>
              <a:endParaRPr b="1">
                <a:latin typeface="Open Sans"/>
                <a:ea typeface="Open Sans"/>
                <a:cs typeface="Open Sans"/>
                <a:sym typeface="Open Sans"/>
              </a:endParaRPr>
            </a:p>
            <a:p>
              <a:pPr marL="0" lvl="0" indent="0" algn="l" rtl="0">
                <a:spcBef>
                  <a:spcPts val="0"/>
                </a:spcBef>
                <a:spcAft>
                  <a:spcPts val="0"/>
                </a:spcAft>
                <a:buNone/>
              </a:pPr>
              <a:r>
                <a:rPr lang="en" b="1">
                  <a:latin typeface="Open Sans"/>
                  <a:ea typeface="Open Sans"/>
                  <a:cs typeface="Open Sans"/>
                  <a:sym typeface="Open Sans"/>
                </a:rPr>
                <a:t>   </a:t>
              </a:r>
              <a:endParaRPr b="1">
                <a:latin typeface="Open Sans"/>
                <a:ea typeface="Open Sans"/>
                <a:cs typeface="Open Sans"/>
                <a:sym typeface="Open Sans"/>
              </a:endParaRPr>
            </a:p>
          </p:txBody>
        </p:sp>
        <p:sp>
          <p:nvSpPr>
            <p:cNvPr id="594" name="Google Shape;594;p41"/>
            <p:cNvSpPr txBox="1"/>
            <p:nvPr/>
          </p:nvSpPr>
          <p:spPr>
            <a:xfrm>
              <a:off x="5104050" y="1523400"/>
              <a:ext cx="2988300" cy="2377800"/>
            </a:xfrm>
            <a:prstGeom prst="rect">
              <a:avLst/>
            </a:prstGeom>
            <a:solidFill>
              <a:srgbClr val="191919"/>
            </a:solidFill>
            <a:ln w="9525" cap="flat" cmpd="sng">
              <a:solidFill>
                <a:srgbClr val="FFC8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a:solidFill>
                    <a:schemeClr val="lt1"/>
                  </a:solidFill>
                  <a:latin typeface="Anton"/>
                  <a:ea typeface="Anton"/>
                  <a:cs typeface="Anton"/>
                  <a:sym typeface="Anton"/>
                </a:rPr>
                <a:t>The presence or absence of an abortion ban </a:t>
              </a:r>
              <a:endParaRPr>
                <a:solidFill>
                  <a:schemeClr val="lt1"/>
                </a:solidFill>
                <a:latin typeface="Anton"/>
                <a:ea typeface="Anton"/>
                <a:cs typeface="Anton"/>
                <a:sym typeface="Anton"/>
              </a:endParaRPr>
            </a:p>
            <a:p>
              <a:pPr marL="0" lvl="0" indent="0" algn="ctr" rtl="0">
                <a:lnSpc>
                  <a:spcPct val="100000"/>
                </a:lnSpc>
                <a:spcBef>
                  <a:spcPts val="0"/>
                </a:spcBef>
                <a:spcAft>
                  <a:spcPts val="0"/>
                </a:spcAft>
                <a:buNone/>
              </a:pPr>
              <a:r>
                <a:rPr lang="en" sz="1900">
                  <a:solidFill>
                    <a:srgbClr val="FFC800"/>
                  </a:solidFill>
                  <a:latin typeface="Anton"/>
                  <a:ea typeface="Anton"/>
                  <a:cs typeface="Anton"/>
                  <a:sym typeface="Anton"/>
                </a:rPr>
                <a:t>is affected by state of residence</a:t>
              </a:r>
              <a:endParaRPr sz="1300">
                <a:solidFill>
                  <a:srgbClr val="FFC800"/>
                </a:solidFill>
                <a:latin typeface="Anton"/>
                <a:ea typeface="Anton"/>
                <a:cs typeface="Anton"/>
                <a:sym typeface="Anton"/>
              </a:endParaRPr>
            </a:p>
            <a:p>
              <a:pPr marL="0" lvl="0" indent="0" algn="ctr" rtl="0">
                <a:lnSpc>
                  <a:spcPct val="100000"/>
                </a:lnSpc>
                <a:spcBef>
                  <a:spcPts val="0"/>
                </a:spcBef>
                <a:spcAft>
                  <a:spcPts val="0"/>
                </a:spcAft>
                <a:buNone/>
              </a:pPr>
              <a:endParaRPr sz="900">
                <a:solidFill>
                  <a:schemeClr val="lt1"/>
                </a:solidFill>
                <a:latin typeface="Anton"/>
                <a:ea typeface="Anton"/>
                <a:cs typeface="Anton"/>
                <a:sym typeface="Anton"/>
              </a:endParaRPr>
            </a:p>
          </p:txBody>
        </p:sp>
      </p:grpSp>
      <p:sp>
        <p:nvSpPr>
          <p:cNvPr id="595" name="Google Shape;595;p41"/>
          <p:cNvSpPr txBox="1"/>
          <p:nvPr/>
        </p:nvSpPr>
        <p:spPr>
          <a:xfrm>
            <a:off x="6960900" y="4827750"/>
            <a:ext cx="1463100" cy="915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1000">
                <a:solidFill>
                  <a:srgbClr val="191919"/>
                </a:solidFill>
                <a:latin typeface="Anaheim"/>
                <a:ea typeface="Anaheim"/>
                <a:cs typeface="Anaheim"/>
                <a:sym typeface="Anaheim"/>
              </a:rPr>
              <a:t>2022 DS4A Capstone</a:t>
            </a:r>
            <a:endParaRPr sz="1000">
              <a:solidFill>
                <a:srgbClr val="191919"/>
              </a:solidFill>
              <a:latin typeface="Anaheim"/>
              <a:ea typeface="Anaheim"/>
              <a:cs typeface="Anaheim"/>
              <a:sym typeface="Anaheim"/>
            </a:endParaRPr>
          </a:p>
        </p:txBody>
      </p:sp>
      <p:pic>
        <p:nvPicPr>
          <p:cNvPr id="2" name="Slide 25 EEF">
            <a:hlinkClick r:id="" action="ppaction://media"/>
            <a:extLst>
              <a:ext uri="{FF2B5EF4-FFF2-40B4-BE49-F238E27FC236}">
                <a16:creationId xmlns:a16="http://schemas.microsoft.com/office/drawing/2014/main" id="{AFD2ABD7-1C3D-719C-C7B5-3BA1C14B236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415775" y="4309650"/>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2773" fill="hold"/>
                                        <p:tgtEl>
                                          <p:spTgt spid="2"/>
                                        </p:tgtEl>
                                      </p:cBhvr>
                                    </p:cmd>
                                  </p:childTnLst>
                                </p:cTn>
                              </p:par>
                              <p:par>
                                <p:cTn id="7" presetID="2" presetClass="entr" presetSubtype="2" fill="hold" nodeType="withEffect">
                                  <p:stCondLst>
                                    <p:cond delay="15700"/>
                                  </p:stCondLst>
                                  <p:childTnLst>
                                    <p:set>
                                      <p:cBhvr>
                                        <p:cTn id="8" dur="1" fill="hold">
                                          <p:stCondLst>
                                            <p:cond delay="0"/>
                                          </p:stCondLst>
                                        </p:cTn>
                                        <p:tgtEl>
                                          <p:spTgt spid="592"/>
                                        </p:tgtEl>
                                        <p:attrNameLst>
                                          <p:attrName>style.visibility</p:attrName>
                                        </p:attrNameLst>
                                      </p:cBhvr>
                                      <p:to>
                                        <p:strVal val="visible"/>
                                      </p:to>
                                    </p:set>
                                    <p:anim calcmode="lin" valueType="num">
                                      <p:cBhvr additive="base">
                                        <p:cTn id="9" dur="1000"/>
                                        <p:tgtEl>
                                          <p:spTgt spid="592"/>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p:cTn id="10" fill="hold" display="0">
                  <p:stCondLst>
                    <p:cond delay="indefinite"/>
                  </p:stCondLst>
                  <p:endCondLst>
                    <p:cond evt="onStopAudio" delay="0">
                      <p:tgtEl>
                        <p:sldTgt/>
                      </p:tgtEl>
                    </p:cond>
                  </p:endCondLst>
                </p:cTn>
                <p:tgtEl>
                  <p:spTgt spid="2"/>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86"/>
        <p:cNvGrpSpPr/>
        <p:nvPr/>
      </p:nvGrpSpPr>
      <p:grpSpPr>
        <a:xfrm>
          <a:off x="0" y="0"/>
          <a:ext cx="0" cy="0"/>
          <a:chOff x="0" y="0"/>
          <a:chExt cx="0" cy="0"/>
        </a:xfrm>
      </p:grpSpPr>
      <p:sp>
        <p:nvSpPr>
          <p:cNvPr id="587" name="Google Shape;587;p41"/>
          <p:cNvSpPr txBox="1"/>
          <p:nvPr/>
        </p:nvSpPr>
        <p:spPr>
          <a:xfrm>
            <a:off x="711775" y="219900"/>
            <a:ext cx="2395500" cy="915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1000" b="1">
                <a:solidFill>
                  <a:srgbClr val="191919"/>
                </a:solidFill>
                <a:latin typeface="Anaheim"/>
                <a:ea typeface="Anaheim"/>
                <a:cs typeface="Anaheim"/>
                <a:sym typeface="Anaheim"/>
              </a:rPr>
              <a:t>Correlation One</a:t>
            </a:r>
            <a:endParaRPr sz="1000" b="1">
              <a:solidFill>
                <a:srgbClr val="191919"/>
              </a:solidFill>
              <a:latin typeface="Anaheim"/>
              <a:ea typeface="Anaheim"/>
              <a:cs typeface="Anaheim"/>
              <a:sym typeface="Anaheim"/>
            </a:endParaRPr>
          </a:p>
        </p:txBody>
      </p:sp>
      <p:sp>
        <p:nvSpPr>
          <p:cNvPr id="588" name="Google Shape;588;p41"/>
          <p:cNvSpPr txBox="1">
            <a:spLocks noGrp="1"/>
          </p:cNvSpPr>
          <p:nvPr>
            <p:ph type="title"/>
          </p:nvPr>
        </p:nvSpPr>
        <p:spPr>
          <a:xfrm>
            <a:off x="622092" y="718459"/>
            <a:ext cx="4646951" cy="686769"/>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sz="4400" dirty="0"/>
              <a:t>Thank you! Any questions?</a:t>
            </a:r>
            <a:endParaRPr sz="4400" dirty="0"/>
          </a:p>
        </p:txBody>
      </p:sp>
      <p:sp>
        <p:nvSpPr>
          <p:cNvPr id="590" name="Google Shape;590;p41"/>
          <p:cNvSpPr txBox="1"/>
          <p:nvPr/>
        </p:nvSpPr>
        <p:spPr>
          <a:xfrm>
            <a:off x="4968945" y="1647773"/>
            <a:ext cx="2492100" cy="2212193"/>
          </a:xfrm>
          <a:prstGeom prst="rect">
            <a:avLst/>
          </a:prstGeom>
          <a:solidFill>
            <a:srgbClr val="FFF2CC"/>
          </a:solid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sz="1100" b="1" dirty="0">
              <a:latin typeface="Open Sans"/>
              <a:ea typeface="Open Sans"/>
              <a:cs typeface="Open Sans"/>
              <a:sym typeface="Open Sans"/>
            </a:endParaRPr>
          </a:p>
          <a:p>
            <a:pPr marL="0" lvl="0" indent="0" algn="ctr" rtl="0">
              <a:spcBef>
                <a:spcPts val="0"/>
              </a:spcBef>
              <a:spcAft>
                <a:spcPts val="0"/>
              </a:spcAft>
              <a:buNone/>
            </a:pPr>
            <a:endParaRPr b="1" dirty="0">
              <a:latin typeface="Open Sans"/>
              <a:ea typeface="Open Sans"/>
              <a:cs typeface="Open Sans"/>
              <a:sym typeface="Open Sans"/>
            </a:endParaRPr>
          </a:p>
          <a:p>
            <a:pPr marL="0" lvl="0" indent="0" algn="ctr" rtl="0">
              <a:spcBef>
                <a:spcPts val="0"/>
              </a:spcBef>
              <a:spcAft>
                <a:spcPts val="0"/>
              </a:spcAft>
              <a:buNone/>
            </a:pPr>
            <a:endParaRPr b="1" dirty="0">
              <a:latin typeface="Open Sans"/>
              <a:ea typeface="Open Sans"/>
              <a:cs typeface="Open Sans"/>
              <a:sym typeface="Open Sans"/>
            </a:endParaRPr>
          </a:p>
          <a:p>
            <a:pPr marL="0" lvl="0" indent="0" algn="ctr" rtl="0">
              <a:spcBef>
                <a:spcPts val="0"/>
              </a:spcBef>
              <a:spcAft>
                <a:spcPts val="0"/>
              </a:spcAft>
              <a:buNone/>
            </a:pPr>
            <a:r>
              <a:rPr lang="en-US" b="1" dirty="0">
                <a:latin typeface="Open Sans"/>
                <a:ea typeface="Open Sans"/>
                <a:cs typeface="Open Sans"/>
                <a:sym typeface="Open Sans"/>
              </a:rPr>
              <a:t>&lt;QR code&gt;</a:t>
            </a:r>
            <a:endParaRPr b="1" dirty="0">
              <a:latin typeface="Open Sans"/>
              <a:ea typeface="Open Sans"/>
              <a:cs typeface="Open Sans"/>
              <a:sym typeface="Open Sans"/>
            </a:endParaRPr>
          </a:p>
          <a:p>
            <a:pPr marL="0" lvl="0" indent="0" algn="ctr" rtl="0">
              <a:spcBef>
                <a:spcPts val="0"/>
              </a:spcBef>
              <a:spcAft>
                <a:spcPts val="0"/>
              </a:spcAft>
              <a:buNone/>
            </a:pPr>
            <a:endParaRPr b="1" dirty="0">
              <a:latin typeface="Open Sans"/>
              <a:ea typeface="Open Sans"/>
              <a:cs typeface="Open Sans"/>
              <a:sym typeface="Open Sans"/>
            </a:endParaRPr>
          </a:p>
          <a:p>
            <a:pPr marL="0" lvl="0" indent="0" algn="l" rtl="0">
              <a:spcBef>
                <a:spcPts val="0"/>
              </a:spcBef>
              <a:spcAft>
                <a:spcPts val="0"/>
              </a:spcAft>
              <a:buNone/>
            </a:pPr>
            <a:r>
              <a:rPr lang="en" b="1" dirty="0">
                <a:latin typeface="Open Sans"/>
                <a:ea typeface="Open Sans"/>
                <a:cs typeface="Open Sans"/>
                <a:sym typeface="Open Sans"/>
              </a:rPr>
              <a:t>   </a:t>
            </a:r>
            <a:endParaRPr b="1" dirty="0">
              <a:latin typeface="Open Sans"/>
              <a:ea typeface="Open Sans"/>
              <a:cs typeface="Open Sans"/>
              <a:sym typeface="Open Sans"/>
            </a:endParaRPr>
          </a:p>
        </p:txBody>
      </p:sp>
      <p:sp>
        <p:nvSpPr>
          <p:cNvPr id="595" name="Google Shape;595;p41"/>
          <p:cNvSpPr txBox="1"/>
          <p:nvPr/>
        </p:nvSpPr>
        <p:spPr>
          <a:xfrm>
            <a:off x="6960900" y="4827750"/>
            <a:ext cx="1463100" cy="915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1000">
                <a:solidFill>
                  <a:srgbClr val="191919"/>
                </a:solidFill>
                <a:latin typeface="Anaheim"/>
                <a:ea typeface="Anaheim"/>
                <a:cs typeface="Anaheim"/>
                <a:sym typeface="Anaheim"/>
              </a:rPr>
              <a:t>2022 DS4A Capstone</a:t>
            </a:r>
            <a:endParaRPr sz="1000">
              <a:solidFill>
                <a:srgbClr val="191919"/>
              </a:solidFill>
              <a:latin typeface="Anaheim"/>
              <a:ea typeface="Anaheim"/>
              <a:cs typeface="Anaheim"/>
              <a:sym typeface="Anaheim"/>
            </a:endParaRPr>
          </a:p>
        </p:txBody>
      </p:sp>
      <p:sp>
        <p:nvSpPr>
          <p:cNvPr id="4" name="TextBox 3">
            <a:extLst>
              <a:ext uri="{FF2B5EF4-FFF2-40B4-BE49-F238E27FC236}">
                <a16:creationId xmlns:a16="http://schemas.microsoft.com/office/drawing/2014/main" id="{723FFB03-85C5-48C6-E9CE-421625E47818}"/>
              </a:ext>
            </a:extLst>
          </p:cNvPr>
          <p:cNvSpPr txBox="1"/>
          <p:nvPr/>
        </p:nvSpPr>
        <p:spPr>
          <a:xfrm>
            <a:off x="4974462" y="3936364"/>
            <a:ext cx="2618251" cy="400110"/>
          </a:xfrm>
          <a:prstGeom prst="rect">
            <a:avLst/>
          </a:prstGeom>
          <a:noFill/>
        </p:spPr>
        <p:txBody>
          <a:bodyPr wrap="square" rtlCol="0">
            <a:spAutoFit/>
          </a:bodyPr>
          <a:lstStyle/>
          <a:p>
            <a:pPr algn="ctr"/>
            <a:r>
              <a:rPr lang="en-US" sz="2000" dirty="0">
                <a:latin typeface="Economica" panose="020B0604020202020204" charset="0"/>
              </a:rPr>
              <a:t>Scan the QR code to see more</a:t>
            </a:r>
          </a:p>
        </p:txBody>
      </p:sp>
      <p:pic>
        <p:nvPicPr>
          <p:cNvPr id="7" name="Picture 6" descr="A picture containing text, sign, vector graphics&#10;&#10;Description automatically generated">
            <a:extLst>
              <a:ext uri="{FF2B5EF4-FFF2-40B4-BE49-F238E27FC236}">
                <a16:creationId xmlns:a16="http://schemas.microsoft.com/office/drawing/2014/main" id="{63CED7A3-2206-A217-61C4-B99BE67C6B67}"/>
              </a:ext>
            </a:extLst>
          </p:cNvPr>
          <p:cNvPicPr>
            <a:picLocks noChangeAspect="1"/>
          </p:cNvPicPr>
          <p:nvPr/>
        </p:nvPicPr>
        <p:blipFill>
          <a:blip r:embed="rId3"/>
          <a:stretch>
            <a:fillRect/>
          </a:stretch>
        </p:blipFill>
        <p:spPr>
          <a:xfrm>
            <a:off x="1551287" y="1647773"/>
            <a:ext cx="2492100" cy="2328312"/>
          </a:xfrm>
          <a:prstGeom prst="rect">
            <a:avLst/>
          </a:prstGeom>
        </p:spPr>
      </p:pic>
    </p:spTree>
    <p:extLst>
      <p:ext uri="{BB962C8B-B14F-4D97-AF65-F5344CB8AC3E}">
        <p14:creationId xmlns:p14="http://schemas.microsoft.com/office/powerpoint/2010/main" val="239333170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Shape 599"/>
        <p:cNvGrpSpPr/>
        <p:nvPr/>
      </p:nvGrpSpPr>
      <p:grpSpPr>
        <a:xfrm>
          <a:off x="0" y="0"/>
          <a:ext cx="0" cy="0"/>
          <a:chOff x="0" y="0"/>
          <a:chExt cx="0" cy="0"/>
        </a:xfrm>
      </p:grpSpPr>
      <p:sp>
        <p:nvSpPr>
          <p:cNvPr id="600" name="Google Shape;600;p42"/>
          <p:cNvSpPr txBox="1"/>
          <p:nvPr/>
        </p:nvSpPr>
        <p:spPr>
          <a:xfrm>
            <a:off x="711775" y="219900"/>
            <a:ext cx="2395500" cy="915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1000" b="1">
                <a:solidFill>
                  <a:srgbClr val="191919"/>
                </a:solidFill>
                <a:latin typeface="Anaheim"/>
                <a:ea typeface="Anaheim"/>
                <a:cs typeface="Anaheim"/>
                <a:sym typeface="Anaheim"/>
              </a:rPr>
              <a:t>Correlation One</a:t>
            </a:r>
            <a:endParaRPr sz="1000" b="1">
              <a:solidFill>
                <a:srgbClr val="191919"/>
              </a:solidFill>
              <a:latin typeface="Anaheim"/>
              <a:ea typeface="Anaheim"/>
              <a:cs typeface="Anaheim"/>
              <a:sym typeface="Anaheim"/>
            </a:endParaRPr>
          </a:p>
        </p:txBody>
      </p:sp>
      <p:sp>
        <p:nvSpPr>
          <p:cNvPr id="601" name="Google Shape;601;p42"/>
          <p:cNvSpPr txBox="1">
            <a:spLocks noGrp="1"/>
          </p:cNvSpPr>
          <p:nvPr>
            <p:ph type="title"/>
          </p:nvPr>
        </p:nvSpPr>
        <p:spPr>
          <a:xfrm>
            <a:off x="711775" y="496066"/>
            <a:ext cx="7704000" cy="4572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3300"/>
              <a:t>Real World Impact</a:t>
            </a:r>
            <a:endParaRPr sz="3300"/>
          </a:p>
        </p:txBody>
      </p:sp>
      <p:grpSp>
        <p:nvGrpSpPr>
          <p:cNvPr id="602" name="Google Shape;602;p42"/>
          <p:cNvGrpSpPr/>
          <p:nvPr/>
        </p:nvGrpSpPr>
        <p:grpSpPr>
          <a:xfrm>
            <a:off x="717525" y="1072600"/>
            <a:ext cx="3678530" cy="3279337"/>
            <a:chOff x="2340856" y="1045249"/>
            <a:chExt cx="2562900" cy="1825200"/>
          </a:xfrm>
        </p:grpSpPr>
        <p:sp>
          <p:nvSpPr>
            <p:cNvPr id="603" name="Google Shape;603;p42"/>
            <p:cNvSpPr txBox="1"/>
            <p:nvPr/>
          </p:nvSpPr>
          <p:spPr>
            <a:xfrm>
              <a:off x="2340856" y="1045249"/>
              <a:ext cx="2562900" cy="1825200"/>
            </a:xfrm>
            <a:prstGeom prst="rect">
              <a:avLst/>
            </a:prstGeom>
            <a:solidFill>
              <a:srgbClr val="FFF2CC"/>
            </a:solid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sz="1100" b="1">
                <a:latin typeface="Open Sans"/>
                <a:ea typeface="Open Sans"/>
                <a:cs typeface="Open Sans"/>
                <a:sym typeface="Open Sans"/>
              </a:endParaRPr>
            </a:p>
            <a:p>
              <a:pPr marL="0" lvl="0" indent="0" algn="l" rtl="0">
                <a:spcBef>
                  <a:spcPts val="0"/>
                </a:spcBef>
                <a:spcAft>
                  <a:spcPts val="0"/>
                </a:spcAft>
                <a:buNone/>
              </a:pPr>
              <a:endParaRPr b="1">
                <a:latin typeface="Open Sans"/>
                <a:ea typeface="Open Sans"/>
                <a:cs typeface="Open Sans"/>
                <a:sym typeface="Open Sans"/>
              </a:endParaRPr>
            </a:p>
            <a:p>
              <a:pPr marL="0" lvl="0" indent="0" algn="l" rtl="0">
                <a:spcBef>
                  <a:spcPts val="0"/>
                </a:spcBef>
                <a:spcAft>
                  <a:spcPts val="0"/>
                </a:spcAft>
                <a:buNone/>
              </a:pPr>
              <a:endParaRPr b="1">
                <a:latin typeface="Open Sans"/>
                <a:ea typeface="Open Sans"/>
                <a:cs typeface="Open Sans"/>
                <a:sym typeface="Open Sans"/>
              </a:endParaRPr>
            </a:p>
            <a:p>
              <a:pPr marL="0" lvl="0" indent="0" algn="l" rtl="0">
                <a:spcBef>
                  <a:spcPts val="0"/>
                </a:spcBef>
                <a:spcAft>
                  <a:spcPts val="0"/>
                </a:spcAft>
                <a:buNone/>
              </a:pPr>
              <a:endParaRPr b="1">
                <a:latin typeface="Open Sans"/>
                <a:ea typeface="Open Sans"/>
                <a:cs typeface="Open Sans"/>
                <a:sym typeface="Open Sans"/>
              </a:endParaRPr>
            </a:p>
            <a:p>
              <a:pPr marL="0" lvl="0" indent="0" algn="ctr" rtl="0">
                <a:spcBef>
                  <a:spcPts val="0"/>
                </a:spcBef>
                <a:spcAft>
                  <a:spcPts val="0"/>
                </a:spcAft>
                <a:buNone/>
              </a:pPr>
              <a:endParaRPr b="1">
                <a:latin typeface="Open Sans"/>
                <a:ea typeface="Open Sans"/>
                <a:cs typeface="Open Sans"/>
                <a:sym typeface="Open Sans"/>
              </a:endParaRPr>
            </a:p>
            <a:p>
              <a:pPr marL="0" lvl="0" indent="0" algn="ctr" rtl="0">
                <a:spcBef>
                  <a:spcPts val="0"/>
                </a:spcBef>
                <a:spcAft>
                  <a:spcPts val="0"/>
                </a:spcAft>
                <a:buNone/>
              </a:pPr>
              <a:endParaRPr b="1">
                <a:latin typeface="Open Sans"/>
                <a:ea typeface="Open Sans"/>
                <a:cs typeface="Open Sans"/>
                <a:sym typeface="Open Sans"/>
              </a:endParaRPr>
            </a:p>
            <a:p>
              <a:pPr marL="0" lvl="0" indent="0" algn="ctr" rtl="0">
                <a:spcBef>
                  <a:spcPts val="0"/>
                </a:spcBef>
                <a:spcAft>
                  <a:spcPts val="0"/>
                </a:spcAft>
                <a:buNone/>
              </a:pPr>
              <a:endParaRPr b="1">
                <a:latin typeface="Open Sans"/>
                <a:ea typeface="Open Sans"/>
                <a:cs typeface="Open Sans"/>
                <a:sym typeface="Open Sans"/>
              </a:endParaRPr>
            </a:p>
            <a:p>
              <a:pPr marL="0" lvl="0" indent="0" algn="ctr" rtl="0">
                <a:spcBef>
                  <a:spcPts val="0"/>
                </a:spcBef>
                <a:spcAft>
                  <a:spcPts val="0"/>
                </a:spcAft>
                <a:buNone/>
              </a:pPr>
              <a:endParaRPr b="1">
                <a:latin typeface="Open Sans"/>
                <a:ea typeface="Open Sans"/>
                <a:cs typeface="Open Sans"/>
                <a:sym typeface="Open Sans"/>
              </a:endParaRPr>
            </a:p>
            <a:p>
              <a:pPr marL="0" lvl="0" indent="0" algn="ctr" rtl="0">
                <a:spcBef>
                  <a:spcPts val="0"/>
                </a:spcBef>
                <a:spcAft>
                  <a:spcPts val="0"/>
                </a:spcAft>
                <a:buNone/>
              </a:pPr>
              <a:endParaRPr b="1">
                <a:latin typeface="Open Sans"/>
                <a:ea typeface="Open Sans"/>
                <a:cs typeface="Open Sans"/>
                <a:sym typeface="Open Sans"/>
              </a:endParaRPr>
            </a:p>
            <a:p>
              <a:pPr marL="0" lvl="0" indent="0" algn="l" rtl="0">
                <a:spcBef>
                  <a:spcPts val="0"/>
                </a:spcBef>
                <a:spcAft>
                  <a:spcPts val="0"/>
                </a:spcAft>
                <a:buNone/>
              </a:pPr>
              <a:r>
                <a:rPr lang="en" b="1">
                  <a:latin typeface="Open Sans"/>
                  <a:ea typeface="Open Sans"/>
                  <a:cs typeface="Open Sans"/>
                  <a:sym typeface="Open Sans"/>
                </a:rPr>
                <a:t>   </a:t>
              </a:r>
              <a:endParaRPr b="1">
                <a:latin typeface="Open Sans"/>
                <a:ea typeface="Open Sans"/>
                <a:cs typeface="Open Sans"/>
                <a:sym typeface="Open Sans"/>
              </a:endParaRPr>
            </a:p>
          </p:txBody>
        </p:sp>
        <p:sp>
          <p:nvSpPr>
            <p:cNvPr id="604" name="Google Shape;604;p42"/>
            <p:cNvSpPr txBox="1"/>
            <p:nvPr/>
          </p:nvSpPr>
          <p:spPr>
            <a:xfrm>
              <a:off x="2581302" y="1430775"/>
              <a:ext cx="2082000" cy="1323300"/>
            </a:xfrm>
            <a:prstGeom prst="rect">
              <a:avLst/>
            </a:prstGeom>
            <a:solidFill>
              <a:srgbClr val="191919"/>
            </a:solidFill>
            <a:ln w="9525" cap="flat" cmpd="sng">
              <a:solidFill>
                <a:srgbClr val="FFC8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200">
                  <a:solidFill>
                    <a:schemeClr val="lt1"/>
                  </a:solidFill>
                  <a:latin typeface="Anton"/>
                  <a:ea typeface="Anton"/>
                  <a:cs typeface="Anton"/>
                  <a:sym typeface="Anton"/>
                </a:rPr>
                <a:t>Abortion bans do</a:t>
              </a:r>
              <a:r>
                <a:rPr lang="en">
                  <a:solidFill>
                    <a:schemeClr val="lt1"/>
                  </a:solidFill>
                  <a:latin typeface="Anton"/>
                  <a:ea typeface="Anton"/>
                  <a:cs typeface="Anton"/>
                  <a:sym typeface="Anton"/>
                </a:rPr>
                <a:t> </a:t>
              </a:r>
              <a:r>
                <a:rPr lang="en" sz="1900">
                  <a:solidFill>
                    <a:srgbClr val="FFC800"/>
                  </a:solidFill>
                  <a:latin typeface="Anton"/>
                  <a:ea typeface="Anton"/>
                  <a:cs typeface="Anton"/>
                  <a:sym typeface="Anton"/>
                </a:rPr>
                <a:t>not completely eliminate abortions in states</a:t>
              </a:r>
              <a:r>
                <a:rPr lang="en" sz="1300">
                  <a:solidFill>
                    <a:srgbClr val="FFC800"/>
                  </a:solidFill>
                  <a:latin typeface="Anton"/>
                  <a:ea typeface="Anton"/>
                  <a:cs typeface="Anton"/>
                  <a:sym typeface="Anton"/>
                </a:rPr>
                <a:t> </a:t>
              </a:r>
              <a:r>
                <a:rPr lang="en" sz="1200">
                  <a:solidFill>
                    <a:schemeClr val="lt1"/>
                  </a:solidFill>
                  <a:latin typeface="Anton"/>
                  <a:ea typeface="Anton"/>
                  <a:cs typeface="Anton"/>
                  <a:sym typeface="Anton"/>
                </a:rPr>
                <a:t>where the procedure was </a:t>
              </a:r>
              <a:endParaRPr sz="1200">
                <a:solidFill>
                  <a:schemeClr val="lt1"/>
                </a:solidFill>
                <a:latin typeface="Anton"/>
                <a:ea typeface="Anton"/>
                <a:cs typeface="Anton"/>
                <a:sym typeface="Anton"/>
              </a:endParaRPr>
            </a:p>
            <a:p>
              <a:pPr marL="0" lvl="0" indent="0" algn="ctr" rtl="0">
                <a:lnSpc>
                  <a:spcPct val="100000"/>
                </a:lnSpc>
                <a:spcBef>
                  <a:spcPts val="0"/>
                </a:spcBef>
                <a:spcAft>
                  <a:spcPts val="0"/>
                </a:spcAft>
                <a:buNone/>
              </a:pPr>
              <a:r>
                <a:rPr lang="en" sz="1900">
                  <a:solidFill>
                    <a:srgbClr val="FFC800"/>
                  </a:solidFill>
                  <a:latin typeface="Anton"/>
                  <a:ea typeface="Anton"/>
                  <a:cs typeface="Anton"/>
                  <a:sym typeface="Anton"/>
                </a:rPr>
                <a:t>already restricted</a:t>
              </a:r>
              <a:endParaRPr sz="1100">
                <a:solidFill>
                  <a:schemeClr val="lt1"/>
                </a:solidFill>
                <a:latin typeface="Anton"/>
                <a:ea typeface="Anton"/>
                <a:cs typeface="Anton"/>
                <a:sym typeface="Anton"/>
              </a:endParaRPr>
            </a:p>
          </p:txBody>
        </p:sp>
      </p:grpSp>
      <p:grpSp>
        <p:nvGrpSpPr>
          <p:cNvPr id="605" name="Google Shape;605;p42"/>
          <p:cNvGrpSpPr/>
          <p:nvPr/>
        </p:nvGrpSpPr>
        <p:grpSpPr>
          <a:xfrm>
            <a:off x="4663800" y="1072600"/>
            <a:ext cx="3760200" cy="3279300"/>
            <a:chOff x="4718100" y="1072650"/>
            <a:chExt cx="3760200" cy="3279300"/>
          </a:xfrm>
        </p:grpSpPr>
        <p:sp>
          <p:nvSpPr>
            <p:cNvPr id="606" name="Google Shape;606;p42"/>
            <p:cNvSpPr txBox="1"/>
            <p:nvPr/>
          </p:nvSpPr>
          <p:spPr>
            <a:xfrm>
              <a:off x="4718100" y="1072650"/>
              <a:ext cx="3760200" cy="3279300"/>
            </a:xfrm>
            <a:prstGeom prst="rect">
              <a:avLst/>
            </a:prstGeom>
            <a:solidFill>
              <a:srgbClr val="FFF2CC"/>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Open Sans"/>
                  <a:ea typeface="Open Sans"/>
                  <a:cs typeface="Open Sans"/>
                  <a:sym typeface="Open Sans"/>
                </a:rPr>
                <a:t> </a:t>
              </a:r>
              <a:r>
                <a:rPr lang="en" b="1">
                  <a:latin typeface="Open Sans"/>
                  <a:ea typeface="Open Sans"/>
                  <a:cs typeface="Open Sans"/>
                  <a:sym typeface="Open Sans"/>
                </a:rPr>
                <a:t>  </a:t>
              </a:r>
              <a:endParaRPr sz="1200" b="1">
                <a:latin typeface="Open Sans"/>
                <a:ea typeface="Open Sans"/>
                <a:cs typeface="Open Sans"/>
                <a:sym typeface="Open Sans"/>
              </a:endParaRPr>
            </a:p>
            <a:p>
              <a:pPr marL="0" lvl="0" indent="0" algn="ctr" rtl="0">
                <a:spcBef>
                  <a:spcPts val="0"/>
                </a:spcBef>
                <a:spcAft>
                  <a:spcPts val="0"/>
                </a:spcAft>
                <a:buNone/>
              </a:pPr>
              <a:endParaRPr sz="1200" b="1">
                <a:latin typeface="Open Sans"/>
                <a:ea typeface="Open Sans"/>
                <a:cs typeface="Open Sans"/>
                <a:sym typeface="Open Sans"/>
              </a:endParaRPr>
            </a:p>
            <a:p>
              <a:pPr marL="0" lvl="0" indent="0" algn="l" rtl="0">
                <a:spcBef>
                  <a:spcPts val="0"/>
                </a:spcBef>
                <a:spcAft>
                  <a:spcPts val="0"/>
                </a:spcAft>
                <a:buNone/>
              </a:pPr>
              <a:endParaRPr b="1">
                <a:latin typeface="Open Sans"/>
                <a:ea typeface="Open Sans"/>
                <a:cs typeface="Open Sans"/>
                <a:sym typeface="Open Sans"/>
              </a:endParaRPr>
            </a:p>
            <a:p>
              <a:pPr marL="0" lvl="0" indent="0" algn="l" rtl="0">
                <a:spcBef>
                  <a:spcPts val="0"/>
                </a:spcBef>
                <a:spcAft>
                  <a:spcPts val="0"/>
                </a:spcAft>
                <a:buNone/>
              </a:pPr>
              <a:endParaRPr b="1">
                <a:latin typeface="Open Sans"/>
                <a:ea typeface="Open Sans"/>
                <a:cs typeface="Open Sans"/>
                <a:sym typeface="Open Sans"/>
              </a:endParaRPr>
            </a:p>
            <a:p>
              <a:pPr marL="0" lvl="0" indent="0" algn="l" rtl="0">
                <a:spcBef>
                  <a:spcPts val="0"/>
                </a:spcBef>
                <a:spcAft>
                  <a:spcPts val="0"/>
                </a:spcAft>
                <a:buNone/>
              </a:pPr>
              <a:endParaRPr b="1">
                <a:latin typeface="Open Sans"/>
                <a:ea typeface="Open Sans"/>
                <a:cs typeface="Open Sans"/>
                <a:sym typeface="Open Sans"/>
              </a:endParaRPr>
            </a:p>
            <a:p>
              <a:pPr marL="0" lvl="0" indent="0" algn="l" rtl="0">
                <a:spcBef>
                  <a:spcPts val="0"/>
                </a:spcBef>
                <a:spcAft>
                  <a:spcPts val="0"/>
                </a:spcAft>
                <a:buNone/>
              </a:pPr>
              <a:endParaRPr b="1">
                <a:latin typeface="Open Sans"/>
                <a:ea typeface="Open Sans"/>
                <a:cs typeface="Open Sans"/>
                <a:sym typeface="Open Sans"/>
              </a:endParaRPr>
            </a:p>
            <a:p>
              <a:pPr marL="0" lvl="0" indent="0" algn="ctr" rtl="0">
                <a:spcBef>
                  <a:spcPts val="0"/>
                </a:spcBef>
                <a:spcAft>
                  <a:spcPts val="0"/>
                </a:spcAft>
                <a:buNone/>
              </a:pPr>
              <a:endParaRPr b="1">
                <a:latin typeface="Open Sans"/>
                <a:ea typeface="Open Sans"/>
                <a:cs typeface="Open Sans"/>
                <a:sym typeface="Open Sans"/>
              </a:endParaRPr>
            </a:p>
            <a:p>
              <a:pPr marL="0" lvl="0" indent="0" algn="ctr" rtl="0">
                <a:spcBef>
                  <a:spcPts val="0"/>
                </a:spcBef>
                <a:spcAft>
                  <a:spcPts val="0"/>
                </a:spcAft>
                <a:buNone/>
              </a:pPr>
              <a:endParaRPr b="1">
                <a:latin typeface="Open Sans"/>
                <a:ea typeface="Open Sans"/>
                <a:cs typeface="Open Sans"/>
                <a:sym typeface="Open Sans"/>
              </a:endParaRPr>
            </a:p>
            <a:p>
              <a:pPr marL="0" lvl="0" indent="0" algn="ctr" rtl="0">
                <a:spcBef>
                  <a:spcPts val="0"/>
                </a:spcBef>
                <a:spcAft>
                  <a:spcPts val="0"/>
                </a:spcAft>
                <a:buNone/>
              </a:pPr>
              <a:endParaRPr b="1">
                <a:latin typeface="Open Sans"/>
                <a:ea typeface="Open Sans"/>
                <a:cs typeface="Open Sans"/>
                <a:sym typeface="Open Sans"/>
              </a:endParaRPr>
            </a:p>
            <a:p>
              <a:pPr marL="0" lvl="0" indent="0" algn="ctr" rtl="0">
                <a:spcBef>
                  <a:spcPts val="0"/>
                </a:spcBef>
                <a:spcAft>
                  <a:spcPts val="0"/>
                </a:spcAft>
                <a:buNone/>
              </a:pPr>
              <a:endParaRPr b="1">
                <a:latin typeface="Open Sans"/>
                <a:ea typeface="Open Sans"/>
                <a:cs typeface="Open Sans"/>
                <a:sym typeface="Open Sans"/>
              </a:endParaRPr>
            </a:p>
            <a:p>
              <a:pPr marL="0" lvl="0" indent="0" algn="ctr" rtl="0">
                <a:spcBef>
                  <a:spcPts val="0"/>
                </a:spcBef>
                <a:spcAft>
                  <a:spcPts val="0"/>
                </a:spcAft>
                <a:buNone/>
              </a:pPr>
              <a:endParaRPr b="1">
                <a:latin typeface="Open Sans"/>
                <a:ea typeface="Open Sans"/>
                <a:cs typeface="Open Sans"/>
                <a:sym typeface="Open Sans"/>
              </a:endParaRPr>
            </a:p>
            <a:p>
              <a:pPr marL="0" lvl="0" indent="0" algn="l" rtl="0">
                <a:spcBef>
                  <a:spcPts val="0"/>
                </a:spcBef>
                <a:spcAft>
                  <a:spcPts val="0"/>
                </a:spcAft>
                <a:buNone/>
              </a:pPr>
              <a:r>
                <a:rPr lang="en" b="1">
                  <a:latin typeface="Open Sans"/>
                  <a:ea typeface="Open Sans"/>
                  <a:cs typeface="Open Sans"/>
                  <a:sym typeface="Open Sans"/>
                </a:rPr>
                <a:t>   </a:t>
              </a:r>
              <a:endParaRPr b="1">
                <a:latin typeface="Open Sans"/>
                <a:ea typeface="Open Sans"/>
                <a:cs typeface="Open Sans"/>
                <a:sym typeface="Open Sans"/>
              </a:endParaRPr>
            </a:p>
          </p:txBody>
        </p:sp>
        <p:sp>
          <p:nvSpPr>
            <p:cNvPr id="607" name="Google Shape;607;p42"/>
            <p:cNvSpPr txBox="1"/>
            <p:nvPr/>
          </p:nvSpPr>
          <p:spPr>
            <a:xfrm>
              <a:off x="5104050" y="1778300"/>
              <a:ext cx="2988300" cy="2377800"/>
            </a:xfrm>
            <a:prstGeom prst="rect">
              <a:avLst/>
            </a:prstGeom>
            <a:solidFill>
              <a:srgbClr val="191919"/>
            </a:solidFill>
            <a:ln w="9525" cap="flat" cmpd="sng">
              <a:solidFill>
                <a:srgbClr val="FFC8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200">
                  <a:solidFill>
                    <a:schemeClr val="lt1"/>
                  </a:solidFill>
                  <a:latin typeface="Anton"/>
                  <a:ea typeface="Anton"/>
                  <a:cs typeface="Anton"/>
                  <a:sym typeface="Anton"/>
                </a:rPr>
                <a:t>Although 30% of women who receive abortions do not report their race, the data still shows that </a:t>
              </a:r>
              <a:endParaRPr sz="1200">
                <a:solidFill>
                  <a:schemeClr val="lt1"/>
                </a:solidFill>
                <a:latin typeface="Anton"/>
                <a:ea typeface="Anton"/>
                <a:cs typeface="Anton"/>
                <a:sym typeface="Anton"/>
              </a:endParaRPr>
            </a:p>
            <a:p>
              <a:pPr marL="0" lvl="0" indent="0" algn="ctr" rtl="0">
                <a:lnSpc>
                  <a:spcPct val="100000"/>
                </a:lnSpc>
                <a:spcBef>
                  <a:spcPts val="0"/>
                </a:spcBef>
                <a:spcAft>
                  <a:spcPts val="0"/>
                </a:spcAft>
                <a:buNone/>
              </a:pPr>
              <a:r>
                <a:rPr lang="en" sz="1900">
                  <a:solidFill>
                    <a:srgbClr val="FFC800"/>
                  </a:solidFill>
                  <a:latin typeface="Anton"/>
                  <a:ea typeface="Anton"/>
                  <a:cs typeface="Anton"/>
                  <a:sym typeface="Anton"/>
                </a:rPr>
                <a:t>Hispanic and Non-Hispanic Black women</a:t>
              </a:r>
              <a:r>
                <a:rPr lang="en" sz="1300">
                  <a:solidFill>
                    <a:srgbClr val="FFC800"/>
                  </a:solidFill>
                  <a:latin typeface="Anton"/>
                  <a:ea typeface="Anton"/>
                  <a:cs typeface="Anton"/>
                  <a:sym typeface="Anton"/>
                </a:rPr>
                <a:t> </a:t>
              </a:r>
              <a:endParaRPr sz="1300">
                <a:solidFill>
                  <a:srgbClr val="FFC800"/>
                </a:solidFill>
                <a:latin typeface="Anton"/>
                <a:ea typeface="Anton"/>
                <a:cs typeface="Anton"/>
                <a:sym typeface="Anton"/>
              </a:endParaRPr>
            </a:p>
            <a:p>
              <a:pPr marL="0" lvl="0" indent="0" algn="ctr" rtl="0">
                <a:lnSpc>
                  <a:spcPct val="100000"/>
                </a:lnSpc>
                <a:spcBef>
                  <a:spcPts val="0"/>
                </a:spcBef>
                <a:spcAft>
                  <a:spcPts val="0"/>
                </a:spcAft>
                <a:buNone/>
              </a:pPr>
              <a:r>
                <a:rPr lang="en" sz="1200">
                  <a:solidFill>
                    <a:schemeClr val="lt1"/>
                  </a:solidFill>
                  <a:latin typeface="Anton"/>
                  <a:ea typeface="Anton"/>
                  <a:cs typeface="Anton"/>
                  <a:sym typeface="Anton"/>
                </a:rPr>
                <a:t>will be most impacted by the ban</a:t>
              </a:r>
              <a:endParaRPr sz="900">
                <a:solidFill>
                  <a:schemeClr val="lt1"/>
                </a:solidFill>
                <a:latin typeface="Anton"/>
                <a:ea typeface="Anton"/>
                <a:cs typeface="Anton"/>
                <a:sym typeface="Anton"/>
              </a:endParaRPr>
            </a:p>
          </p:txBody>
        </p:sp>
      </p:grpSp>
      <p:sp>
        <p:nvSpPr>
          <p:cNvPr id="608" name="Google Shape;608;p42"/>
          <p:cNvSpPr txBox="1"/>
          <p:nvPr/>
        </p:nvSpPr>
        <p:spPr>
          <a:xfrm>
            <a:off x="6960900" y="4827750"/>
            <a:ext cx="1463100" cy="915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1000">
                <a:solidFill>
                  <a:srgbClr val="191919"/>
                </a:solidFill>
                <a:latin typeface="Anaheim"/>
                <a:ea typeface="Anaheim"/>
                <a:cs typeface="Anaheim"/>
                <a:sym typeface="Anaheim"/>
              </a:rPr>
              <a:t>2022 DS4A Capstone</a:t>
            </a:r>
            <a:endParaRPr sz="1000">
              <a:solidFill>
                <a:srgbClr val="191919"/>
              </a:solidFill>
              <a:latin typeface="Anaheim"/>
              <a:ea typeface="Anaheim"/>
              <a:cs typeface="Anaheim"/>
              <a:sym typeface="Anaheim"/>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605"/>
                                        </p:tgtEl>
                                        <p:attrNameLst>
                                          <p:attrName>style.visibility</p:attrName>
                                        </p:attrNameLst>
                                      </p:cBhvr>
                                      <p:to>
                                        <p:strVal val="visible"/>
                                      </p:to>
                                    </p:set>
                                    <p:anim calcmode="lin" valueType="num">
                                      <p:cBhvr additive="base">
                                        <p:cTn id="7" dur="1000"/>
                                        <p:tgtEl>
                                          <p:spTgt spid="605"/>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Shape 612"/>
        <p:cNvGrpSpPr/>
        <p:nvPr/>
      </p:nvGrpSpPr>
      <p:grpSpPr>
        <a:xfrm>
          <a:off x="0" y="0"/>
          <a:ext cx="0" cy="0"/>
          <a:chOff x="0" y="0"/>
          <a:chExt cx="0" cy="0"/>
        </a:xfrm>
      </p:grpSpPr>
      <p:sp>
        <p:nvSpPr>
          <p:cNvPr id="613" name="Google Shape;613;p43"/>
          <p:cNvSpPr txBox="1"/>
          <p:nvPr/>
        </p:nvSpPr>
        <p:spPr>
          <a:xfrm>
            <a:off x="711775" y="219900"/>
            <a:ext cx="2395500" cy="915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1000" b="1">
                <a:solidFill>
                  <a:srgbClr val="191919"/>
                </a:solidFill>
                <a:latin typeface="Anaheim"/>
                <a:ea typeface="Anaheim"/>
                <a:cs typeface="Anaheim"/>
                <a:sym typeface="Anaheim"/>
              </a:rPr>
              <a:t>Correlation One</a:t>
            </a:r>
            <a:endParaRPr sz="1000" b="1">
              <a:solidFill>
                <a:srgbClr val="191919"/>
              </a:solidFill>
              <a:latin typeface="Anaheim"/>
              <a:ea typeface="Anaheim"/>
              <a:cs typeface="Anaheim"/>
              <a:sym typeface="Anaheim"/>
            </a:endParaRPr>
          </a:p>
        </p:txBody>
      </p:sp>
      <p:sp>
        <p:nvSpPr>
          <p:cNvPr id="614" name="Google Shape;614;p4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rmAutofit/>
          </a:bodyPr>
          <a:lstStyle/>
          <a:p>
            <a:pPr marL="0" lvl="0" indent="0" algn="r" rtl="0">
              <a:spcBef>
                <a:spcPts val="0"/>
              </a:spcBef>
              <a:spcAft>
                <a:spcPts val="0"/>
              </a:spcAft>
              <a:buNone/>
            </a:pPr>
            <a:fld id="{00000000-1234-1234-1234-123412341234}" type="slidenum">
              <a:rPr lang="en"/>
              <a:t>28</a:t>
            </a:fld>
            <a:endParaRPr/>
          </a:p>
        </p:txBody>
      </p:sp>
      <p:sp>
        <p:nvSpPr>
          <p:cNvPr id="615" name="Google Shape;615;p43"/>
          <p:cNvSpPr txBox="1"/>
          <p:nvPr/>
        </p:nvSpPr>
        <p:spPr>
          <a:xfrm>
            <a:off x="6409025" y="236625"/>
            <a:ext cx="2015100" cy="91500"/>
          </a:xfrm>
          <a:prstGeom prst="rect">
            <a:avLst/>
          </a:prstGeom>
          <a:noFill/>
          <a:ln>
            <a:noFill/>
          </a:ln>
        </p:spPr>
        <p:txBody>
          <a:bodyPr spcFirstLastPara="1" wrap="square" lIns="0" tIns="0" rIns="0" bIns="0" anchor="ctr" anchorCtr="0">
            <a:noAutofit/>
          </a:bodyPr>
          <a:lstStyle/>
          <a:p>
            <a:pPr marL="914400" lvl="0" indent="0" algn="r" rtl="0">
              <a:spcBef>
                <a:spcPts val="0"/>
              </a:spcBef>
              <a:spcAft>
                <a:spcPts val="0"/>
              </a:spcAft>
              <a:buNone/>
            </a:pPr>
            <a:r>
              <a:rPr lang="en" sz="1000">
                <a:solidFill>
                  <a:srgbClr val="191919"/>
                </a:solidFill>
                <a:latin typeface="Anaheim"/>
                <a:ea typeface="Anaheim"/>
                <a:cs typeface="Anaheim"/>
                <a:sym typeface="Anaheim"/>
              </a:rPr>
              <a:t>Data</a:t>
            </a:r>
            <a:endParaRPr sz="1000">
              <a:solidFill>
                <a:srgbClr val="191919"/>
              </a:solidFill>
              <a:latin typeface="Anaheim"/>
              <a:ea typeface="Anaheim"/>
              <a:cs typeface="Anaheim"/>
              <a:sym typeface="Anaheim"/>
            </a:endParaRPr>
          </a:p>
        </p:txBody>
      </p:sp>
      <p:sp>
        <p:nvSpPr>
          <p:cNvPr id="616" name="Google Shape;616;p43"/>
          <p:cNvSpPr txBox="1"/>
          <p:nvPr/>
        </p:nvSpPr>
        <p:spPr>
          <a:xfrm>
            <a:off x="6400675" y="4833925"/>
            <a:ext cx="2015100" cy="91500"/>
          </a:xfrm>
          <a:prstGeom prst="rect">
            <a:avLst/>
          </a:prstGeom>
          <a:noFill/>
          <a:ln>
            <a:noFill/>
          </a:ln>
        </p:spPr>
        <p:txBody>
          <a:bodyPr spcFirstLastPara="1" wrap="square" lIns="0" tIns="0" rIns="0" bIns="0" anchor="ctr" anchorCtr="0">
            <a:noAutofit/>
          </a:bodyPr>
          <a:lstStyle/>
          <a:p>
            <a:pPr marL="914400" lvl="0" indent="0" algn="r" rtl="0">
              <a:spcBef>
                <a:spcPts val="0"/>
              </a:spcBef>
              <a:spcAft>
                <a:spcPts val="0"/>
              </a:spcAft>
              <a:buNone/>
            </a:pPr>
            <a:r>
              <a:rPr lang="en" sz="1000">
                <a:solidFill>
                  <a:srgbClr val="191919"/>
                </a:solidFill>
                <a:latin typeface="Anaheim"/>
                <a:ea typeface="Anaheim"/>
                <a:cs typeface="Anaheim"/>
                <a:sym typeface="Anaheim"/>
              </a:rPr>
              <a:t>2022 DS4A Capstone</a:t>
            </a:r>
            <a:endParaRPr sz="1000">
              <a:solidFill>
                <a:srgbClr val="191919"/>
              </a:solidFill>
              <a:latin typeface="Anaheim"/>
              <a:ea typeface="Anaheim"/>
              <a:cs typeface="Anaheim"/>
              <a:sym typeface="Anaheim"/>
            </a:endParaRPr>
          </a:p>
        </p:txBody>
      </p:sp>
      <p:sp>
        <p:nvSpPr>
          <p:cNvPr id="617" name="Google Shape;617;p43"/>
          <p:cNvSpPr txBox="1"/>
          <p:nvPr/>
        </p:nvSpPr>
        <p:spPr>
          <a:xfrm>
            <a:off x="322850" y="2167200"/>
            <a:ext cx="2082000" cy="809100"/>
          </a:xfrm>
          <a:prstGeom prst="rect">
            <a:avLst/>
          </a:prstGeom>
          <a:solidFill>
            <a:srgbClr val="191919"/>
          </a:solidFill>
          <a:ln w="9525" cap="flat" cmpd="sng">
            <a:solidFill>
              <a:srgbClr val="FFC8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FFC800"/>
                </a:solidFill>
                <a:latin typeface="Anton"/>
                <a:ea typeface="Anton"/>
                <a:cs typeface="Anton"/>
                <a:sym typeface="Anton"/>
              </a:rPr>
              <a:t>Forecast Abortion</a:t>
            </a:r>
            <a:endParaRPr sz="1800">
              <a:solidFill>
                <a:srgbClr val="FFC800"/>
              </a:solidFill>
              <a:latin typeface="Anton"/>
              <a:ea typeface="Anton"/>
              <a:cs typeface="Anton"/>
              <a:sym typeface="Anton"/>
            </a:endParaRPr>
          </a:p>
        </p:txBody>
      </p:sp>
      <p:grpSp>
        <p:nvGrpSpPr>
          <p:cNvPr id="618" name="Google Shape;618;p43"/>
          <p:cNvGrpSpPr/>
          <p:nvPr/>
        </p:nvGrpSpPr>
        <p:grpSpPr>
          <a:xfrm>
            <a:off x="2759500" y="611275"/>
            <a:ext cx="2619900" cy="1825200"/>
            <a:chOff x="2759500" y="611275"/>
            <a:chExt cx="2619900" cy="1825200"/>
          </a:xfrm>
        </p:grpSpPr>
        <p:sp>
          <p:nvSpPr>
            <p:cNvPr id="619" name="Google Shape;619;p43"/>
            <p:cNvSpPr txBox="1"/>
            <p:nvPr/>
          </p:nvSpPr>
          <p:spPr>
            <a:xfrm>
              <a:off x="2759500" y="611275"/>
              <a:ext cx="2619900" cy="1825200"/>
            </a:xfrm>
            <a:prstGeom prst="rect">
              <a:avLst/>
            </a:prstGeom>
            <a:solidFill>
              <a:srgbClr val="FFF2CC"/>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Open Sans"/>
                  <a:ea typeface="Open Sans"/>
                  <a:cs typeface="Open Sans"/>
                  <a:sym typeface="Open Sans"/>
                </a:rPr>
                <a:t> </a:t>
              </a:r>
              <a:r>
                <a:rPr lang="en" b="1">
                  <a:latin typeface="Open Sans"/>
                  <a:ea typeface="Open Sans"/>
                  <a:cs typeface="Open Sans"/>
                  <a:sym typeface="Open Sans"/>
                </a:rPr>
                <a:t>   Data Source</a:t>
              </a:r>
              <a:endParaRPr b="1">
                <a:latin typeface="Open Sans"/>
                <a:ea typeface="Open Sans"/>
                <a:cs typeface="Open Sans"/>
                <a:sym typeface="Open Sans"/>
              </a:endParaRPr>
            </a:p>
            <a:p>
              <a:pPr marL="0" lvl="0" indent="0" algn="l" rtl="0">
                <a:spcBef>
                  <a:spcPts val="0"/>
                </a:spcBef>
                <a:spcAft>
                  <a:spcPts val="0"/>
                </a:spcAft>
                <a:buNone/>
              </a:pPr>
              <a:endParaRPr b="1">
                <a:latin typeface="Open Sans"/>
                <a:ea typeface="Open Sans"/>
                <a:cs typeface="Open Sans"/>
                <a:sym typeface="Open Sans"/>
              </a:endParaRPr>
            </a:p>
            <a:p>
              <a:pPr marL="0" lvl="0" indent="0" algn="l" rtl="0">
                <a:spcBef>
                  <a:spcPts val="0"/>
                </a:spcBef>
                <a:spcAft>
                  <a:spcPts val="0"/>
                </a:spcAft>
                <a:buNone/>
              </a:pPr>
              <a:endParaRPr b="1">
                <a:latin typeface="Open Sans"/>
                <a:ea typeface="Open Sans"/>
                <a:cs typeface="Open Sans"/>
                <a:sym typeface="Open Sans"/>
              </a:endParaRPr>
            </a:p>
            <a:p>
              <a:pPr marL="0" lvl="0" indent="0" algn="l" rtl="0">
                <a:spcBef>
                  <a:spcPts val="0"/>
                </a:spcBef>
                <a:spcAft>
                  <a:spcPts val="0"/>
                </a:spcAft>
                <a:buNone/>
              </a:pPr>
              <a:endParaRPr b="1">
                <a:latin typeface="Open Sans"/>
                <a:ea typeface="Open Sans"/>
                <a:cs typeface="Open Sans"/>
                <a:sym typeface="Open Sans"/>
              </a:endParaRPr>
            </a:p>
            <a:p>
              <a:pPr marL="0" lvl="0" indent="0" algn="l" rtl="0">
                <a:spcBef>
                  <a:spcPts val="0"/>
                </a:spcBef>
                <a:spcAft>
                  <a:spcPts val="0"/>
                </a:spcAft>
                <a:buNone/>
              </a:pPr>
              <a:endParaRPr b="1">
                <a:latin typeface="Open Sans"/>
                <a:ea typeface="Open Sans"/>
                <a:cs typeface="Open Sans"/>
                <a:sym typeface="Open Sans"/>
              </a:endParaRPr>
            </a:p>
            <a:p>
              <a:pPr marL="0" lvl="0" indent="0" algn="ctr" rtl="0">
                <a:spcBef>
                  <a:spcPts val="0"/>
                </a:spcBef>
                <a:spcAft>
                  <a:spcPts val="0"/>
                </a:spcAft>
                <a:buNone/>
              </a:pPr>
              <a:r>
                <a:rPr lang="en" b="1">
                  <a:latin typeface="Open Sans"/>
                  <a:ea typeface="Open Sans"/>
                  <a:cs typeface="Open Sans"/>
                  <a:sym typeface="Open Sans"/>
                </a:rPr>
                <a:t>913 observations</a:t>
              </a:r>
              <a:endParaRPr b="1">
                <a:latin typeface="Open Sans"/>
                <a:ea typeface="Open Sans"/>
                <a:cs typeface="Open Sans"/>
                <a:sym typeface="Open Sans"/>
              </a:endParaRPr>
            </a:p>
            <a:p>
              <a:pPr marL="0" lvl="0" indent="0" algn="ctr" rtl="0">
                <a:spcBef>
                  <a:spcPts val="0"/>
                </a:spcBef>
                <a:spcAft>
                  <a:spcPts val="0"/>
                </a:spcAft>
                <a:buNone/>
              </a:pPr>
              <a:r>
                <a:rPr lang="en" b="1">
                  <a:latin typeface="Open Sans"/>
                  <a:ea typeface="Open Sans"/>
                  <a:cs typeface="Open Sans"/>
                  <a:sym typeface="Open Sans"/>
                </a:rPr>
                <a:t>1988 - 2017</a:t>
              </a:r>
              <a:endParaRPr b="1">
                <a:latin typeface="Open Sans"/>
                <a:ea typeface="Open Sans"/>
                <a:cs typeface="Open Sans"/>
                <a:sym typeface="Open Sans"/>
              </a:endParaRPr>
            </a:p>
            <a:p>
              <a:pPr marL="0" lvl="0" indent="0" algn="ctr" rtl="0">
                <a:spcBef>
                  <a:spcPts val="0"/>
                </a:spcBef>
                <a:spcAft>
                  <a:spcPts val="0"/>
                </a:spcAft>
                <a:buNone/>
              </a:pPr>
              <a:endParaRPr b="1">
                <a:latin typeface="Open Sans"/>
                <a:ea typeface="Open Sans"/>
                <a:cs typeface="Open Sans"/>
                <a:sym typeface="Open Sans"/>
              </a:endParaRPr>
            </a:p>
            <a:p>
              <a:pPr marL="0" lvl="0" indent="0" algn="ctr" rtl="0">
                <a:spcBef>
                  <a:spcPts val="0"/>
                </a:spcBef>
                <a:spcAft>
                  <a:spcPts val="0"/>
                </a:spcAft>
                <a:buNone/>
              </a:pPr>
              <a:endParaRPr b="1">
                <a:latin typeface="Open Sans"/>
                <a:ea typeface="Open Sans"/>
                <a:cs typeface="Open Sans"/>
                <a:sym typeface="Open Sans"/>
              </a:endParaRPr>
            </a:p>
            <a:p>
              <a:pPr marL="0" lvl="0" indent="0" algn="ctr" rtl="0">
                <a:spcBef>
                  <a:spcPts val="0"/>
                </a:spcBef>
                <a:spcAft>
                  <a:spcPts val="0"/>
                </a:spcAft>
                <a:buNone/>
              </a:pPr>
              <a:endParaRPr b="1">
                <a:latin typeface="Open Sans"/>
                <a:ea typeface="Open Sans"/>
                <a:cs typeface="Open Sans"/>
                <a:sym typeface="Open Sans"/>
              </a:endParaRPr>
            </a:p>
            <a:p>
              <a:pPr marL="0" lvl="0" indent="0" algn="ctr" rtl="0">
                <a:spcBef>
                  <a:spcPts val="0"/>
                </a:spcBef>
                <a:spcAft>
                  <a:spcPts val="0"/>
                </a:spcAft>
                <a:buNone/>
              </a:pPr>
              <a:endParaRPr b="1">
                <a:latin typeface="Open Sans"/>
                <a:ea typeface="Open Sans"/>
                <a:cs typeface="Open Sans"/>
                <a:sym typeface="Open Sans"/>
              </a:endParaRPr>
            </a:p>
            <a:p>
              <a:pPr marL="0" lvl="0" indent="0" algn="l" rtl="0">
                <a:spcBef>
                  <a:spcPts val="0"/>
                </a:spcBef>
                <a:spcAft>
                  <a:spcPts val="0"/>
                </a:spcAft>
                <a:buNone/>
              </a:pPr>
              <a:r>
                <a:rPr lang="en" b="1">
                  <a:latin typeface="Open Sans"/>
                  <a:ea typeface="Open Sans"/>
                  <a:cs typeface="Open Sans"/>
                  <a:sym typeface="Open Sans"/>
                </a:rPr>
                <a:t>   </a:t>
              </a:r>
              <a:endParaRPr b="1">
                <a:latin typeface="Open Sans"/>
                <a:ea typeface="Open Sans"/>
                <a:cs typeface="Open Sans"/>
                <a:sym typeface="Open Sans"/>
              </a:endParaRPr>
            </a:p>
          </p:txBody>
        </p:sp>
        <p:sp>
          <p:nvSpPr>
            <p:cNvPr id="620" name="Google Shape;620;p43"/>
            <p:cNvSpPr txBox="1"/>
            <p:nvPr/>
          </p:nvSpPr>
          <p:spPr>
            <a:xfrm>
              <a:off x="3042625" y="1041775"/>
              <a:ext cx="2082000" cy="625800"/>
            </a:xfrm>
            <a:prstGeom prst="rect">
              <a:avLst/>
            </a:prstGeom>
            <a:solidFill>
              <a:srgbClr val="191919"/>
            </a:solidFill>
            <a:ln w="9525" cap="flat" cmpd="sng">
              <a:solidFill>
                <a:srgbClr val="FFC8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95000"/>
                </a:lnSpc>
                <a:spcBef>
                  <a:spcPts val="0"/>
                </a:spcBef>
                <a:spcAft>
                  <a:spcPts val="1200"/>
                </a:spcAft>
                <a:buNone/>
              </a:pPr>
              <a:r>
                <a:rPr lang="en" sz="1300">
                  <a:solidFill>
                    <a:srgbClr val="FFC800"/>
                  </a:solidFill>
                  <a:latin typeface="Anton"/>
                  <a:ea typeface="Anton"/>
                  <a:cs typeface="Anton"/>
                  <a:sym typeface="Anton"/>
                </a:rPr>
                <a:t>The Guttmacher Institute and Wikipedia</a:t>
              </a:r>
              <a:endParaRPr sz="1000">
                <a:solidFill>
                  <a:srgbClr val="FFC800"/>
                </a:solidFill>
                <a:latin typeface="Anton"/>
                <a:ea typeface="Anton"/>
                <a:cs typeface="Anton"/>
                <a:sym typeface="Anton"/>
              </a:endParaRPr>
            </a:p>
          </p:txBody>
        </p:sp>
      </p:grpSp>
      <p:sp>
        <p:nvSpPr>
          <p:cNvPr id="621" name="Google Shape;621;p43"/>
          <p:cNvSpPr txBox="1"/>
          <p:nvPr/>
        </p:nvSpPr>
        <p:spPr>
          <a:xfrm>
            <a:off x="5665375" y="611275"/>
            <a:ext cx="2619900" cy="1825200"/>
          </a:xfrm>
          <a:prstGeom prst="rect">
            <a:avLst/>
          </a:prstGeom>
          <a:solidFill>
            <a:srgbClr val="FFF2CC"/>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Open Sans"/>
                <a:ea typeface="Open Sans"/>
                <a:cs typeface="Open Sans"/>
                <a:sym typeface="Open Sans"/>
              </a:rPr>
              <a:t>Key Features</a:t>
            </a:r>
            <a:endParaRPr b="1">
              <a:latin typeface="Open Sans"/>
              <a:ea typeface="Open Sans"/>
              <a:cs typeface="Open Sans"/>
              <a:sym typeface="Open Sans"/>
            </a:endParaRPr>
          </a:p>
          <a:p>
            <a:pPr marL="0" lvl="0" indent="0" algn="l" rtl="0">
              <a:lnSpc>
                <a:spcPct val="100000"/>
              </a:lnSpc>
              <a:spcBef>
                <a:spcPts val="0"/>
              </a:spcBef>
              <a:spcAft>
                <a:spcPts val="0"/>
              </a:spcAft>
              <a:buNone/>
            </a:pPr>
            <a:endParaRPr b="1">
              <a:latin typeface="Open Sans"/>
              <a:ea typeface="Open Sans"/>
              <a:cs typeface="Open Sans"/>
              <a:sym typeface="Open Sans"/>
            </a:endParaRPr>
          </a:p>
          <a:p>
            <a:pPr marL="457200" lvl="0" indent="-311150" algn="l" rtl="0">
              <a:lnSpc>
                <a:spcPct val="150000"/>
              </a:lnSpc>
              <a:spcBef>
                <a:spcPts val="0"/>
              </a:spcBef>
              <a:spcAft>
                <a:spcPts val="0"/>
              </a:spcAft>
              <a:buClr>
                <a:schemeClr val="dk1"/>
              </a:buClr>
              <a:buSzPts val="1300"/>
              <a:buFont typeface="Open Sans"/>
              <a:buChar char="-"/>
            </a:pPr>
            <a:r>
              <a:rPr lang="en" sz="1300">
                <a:solidFill>
                  <a:schemeClr val="dk1"/>
                </a:solidFill>
                <a:latin typeface="Open Sans"/>
                <a:ea typeface="Open Sans"/>
                <a:cs typeface="Open Sans"/>
                <a:sym typeface="Open Sans"/>
              </a:rPr>
              <a:t>State population</a:t>
            </a:r>
            <a:endParaRPr sz="1300">
              <a:solidFill>
                <a:schemeClr val="dk1"/>
              </a:solidFill>
              <a:latin typeface="Open Sans"/>
              <a:ea typeface="Open Sans"/>
              <a:cs typeface="Open Sans"/>
              <a:sym typeface="Open Sans"/>
            </a:endParaRPr>
          </a:p>
          <a:p>
            <a:pPr marL="457200" lvl="0" indent="-311150" algn="l" rtl="0">
              <a:lnSpc>
                <a:spcPct val="150000"/>
              </a:lnSpc>
              <a:spcBef>
                <a:spcPts val="0"/>
              </a:spcBef>
              <a:spcAft>
                <a:spcPts val="0"/>
              </a:spcAft>
              <a:buClr>
                <a:schemeClr val="dk1"/>
              </a:buClr>
              <a:buSzPts val="1300"/>
              <a:buFont typeface="Open Sans"/>
              <a:buChar char="-"/>
            </a:pPr>
            <a:r>
              <a:rPr lang="en" sz="1300">
                <a:solidFill>
                  <a:schemeClr val="dk1"/>
                </a:solidFill>
                <a:latin typeface="Open Sans"/>
                <a:ea typeface="Open Sans"/>
                <a:cs typeface="Open Sans"/>
                <a:sym typeface="Open Sans"/>
              </a:rPr>
              <a:t>Number of pregnancies</a:t>
            </a:r>
            <a:endParaRPr sz="1300">
              <a:solidFill>
                <a:schemeClr val="dk1"/>
              </a:solidFill>
              <a:latin typeface="Open Sans"/>
              <a:ea typeface="Open Sans"/>
              <a:cs typeface="Open Sans"/>
              <a:sym typeface="Open Sans"/>
            </a:endParaRPr>
          </a:p>
          <a:p>
            <a:pPr marL="457200" lvl="0" indent="-311150" algn="l" rtl="0">
              <a:lnSpc>
                <a:spcPct val="150000"/>
              </a:lnSpc>
              <a:spcBef>
                <a:spcPts val="0"/>
              </a:spcBef>
              <a:spcAft>
                <a:spcPts val="0"/>
              </a:spcAft>
              <a:buClr>
                <a:schemeClr val="dk1"/>
              </a:buClr>
              <a:buSzPts val="1300"/>
              <a:buFont typeface="Open Sans"/>
              <a:buChar char="-"/>
            </a:pPr>
            <a:r>
              <a:rPr lang="en" sz="1300">
                <a:solidFill>
                  <a:schemeClr val="dk1"/>
                </a:solidFill>
                <a:latin typeface="Open Sans"/>
                <a:ea typeface="Open Sans"/>
                <a:cs typeface="Open Sans"/>
                <a:sym typeface="Open Sans"/>
              </a:rPr>
              <a:t>Number of abortions</a:t>
            </a:r>
            <a:endParaRPr sz="1300">
              <a:solidFill>
                <a:schemeClr val="dk1"/>
              </a:solidFill>
              <a:latin typeface="Open Sans"/>
              <a:ea typeface="Open Sans"/>
              <a:cs typeface="Open Sans"/>
              <a:sym typeface="Open Sans"/>
            </a:endParaRPr>
          </a:p>
          <a:p>
            <a:pPr marL="457200" lvl="0" indent="-311150" algn="l" rtl="0">
              <a:lnSpc>
                <a:spcPct val="150000"/>
              </a:lnSpc>
              <a:spcBef>
                <a:spcPts val="0"/>
              </a:spcBef>
              <a:spcAft>
                <a:spcPts val="0"/>
              </a:spcAft>
              <a:buClr>
                <a:schemeClr val="dk1"/>
              </a:buClr>
              <a:buSzPts val="1300"/>
              <a:buFont typeface="Open Sans"/>
              <a:buChar char="-"/>
            </a:pPr>
            <a:r>
              <a:rPr lang="en" sz="1300">
                <a:solidFill>
                  <a:schemeClr val="dk1"/>
                </a:solidFill>
                <a:latin typeface="Open Sans"/>
                <a:ea typeface="Open Sans"/>
                <a:cs typeface="Open Sans"/>
                <a:sym typeface="Open Sans"/>
              </a:rPr>
              <a:t>Abortion ban status  </a:t>
            </a:r>
            <a:endParaRPr sz="1000" b="1">
              <a:latin typeface="Open Sans"/>
              <a:ea typeface="Open Sans"/>
              <a:cs typeface="Open Sans"/>
              <a:sym typeface="Open Sans"/>
            </a:endParaRPr>
          </a:p>
          <a:p>
            <a:pPr marL="457200" lvl="0" indent="0" algn="ctr" rtl="0">
              <a:spcBef>
                <a:spcPts val="1200"/>
              </a:spcBef>
              <a:spcAft>
                <a:spcPts val="0"/>
              </a:spcAft>
              <a:buNone/>
            </a:pPr>
            <a:endParaRPr b="1">
              <a:latin typeface="Open Sans"/>
              <a:ea typeface="Open Sans"/>
              <a:cs typeface="Open Sans"/>
              <a:sym typeface="Open Sans"/>
            </a:endParaRPr>
          </a:p>
        </p:txBody>
      </p:sp>
      <p:sp>
        <p:nvSpPr>
          <p:cNvPr id="622" name="Google Shape;622;p43"/>
          <p:cNvSpPr txBox="1"/>
          <p:nvPr/>
        </p:nvSpPr>
        <p:spPr>
          <a:xfrm>
            <a:off x="2759500" y="2882800"/>
            <a:ext cx="2619900" cy="1580700"/>
          </a:xfrm>
          <a:prstGeom prst="rect">
            <a:avLst/>
          </a:prstGeom>
          <a:solidFill>
            <a:srgbClr val="FFF2CC"/>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Open Sans"/>
                <a:ea typeface="Open Sans"/>
                <a:cs typeface="Open Sans"/>
                <a:sym typeface="Open Sans"/>
              </a:rPr>
              <a:t>Notable Mention</a:t>
            </a:r>
            <a:endParaRPr b="1">
              <a:latin typeface="Open Sans"/>
              <a:ea typeface="Open Sans"/>
              <a:cs typeface="Open Sans"/>
              <a:sym typeface="Open Sans"/>
            </a:endParaRPr>
          </a:p>
          <a:p>
            <a:pPr marL="0" lvl="0" indent="0" algn="l" rtl="0">
              <a:spcBef>
                <a:spcPts val="0"/>
              </a:spcBef>
              <a:spcAft>
                <a:spcPts val="0"/>
              </a:spcAft>
              <a:buNone/>
            </a:pPr>
            <a:endParaRPr b="1">
              <a:latin typeface="Open Sans"/>
              <a:ea typeface="Open Sans"/>
              <a:cs typeface="Open Sans"/>
              <a:sym typeface="Open Sans"/>
            </a:endParaRPr>
          </a:p>
          <a:p>
            <a:pPr marL="0" lvl="0" indent="0" algn="l" rtl="0">
              <a:spcBef>
                <a:spcPts val="0"/>
              </a:spcBef>
              <a:spcAft>
                <a:spcPts val="0"/>
              </a:spcAft>
              <a:buNone/>
            </a:pPr>
            <a:endParaRPr b="1">
              <a:latin typeface="Open Sans"/>
              <a:ea typeface="Open Sans"/>
              <a:cs typeface="Open Sans"/>
              <a:sym typeface="Open Sans"/>
            </a:endParaRPr>
          </a:p>
          <a:p>
            <a:pPr marL="0" lvl="0" indent="0" algn="l" rtl="0">
              <a:spcBef>
                <a:spcPts val="0"/>
              </a:spcBef>
              <a:spcAft>
                <a:spcPts val="0"/>
              </a:spcAft>
              <a:buNone/>
            </a:pPr>
            <a:endParaRPr b="1">
              <a:latin typeface="Open Sans"/>
              <a:ea typeface="Open Sans"/>
              <a:cs typeface="Open Sans"/>
              <a:sym typeface="Open Sans"/>
            </a:endParaRPr>
          </a:p>
          <a:p>
            <a:pPr marL="0" lvl="0" indent="0" algn="l" rtl="0">
              <a:spcBef>
                <a:spcPts val="0"/>
              </a:spcBef>
              <a:spcAft>
                <a:spcPts val="0"/>
              </a:spcAft>
              <a:buNone/>
            </a:pPr>
            <a:endParaRPr b="1">
              <a:latin typeface="Open Sans"/>
              <a:ea typeface="Open Sans"/>
              <a:cs typeface="Open Sans"/>
              <a:sym typeface="Open Sans"/>
            </a:endParaRPr>
          </a:p>
          <a:p>
            <a:pPr marL="0" lvl="0" indent="0" algn="ctr" rtl="0">
              <a:spcBef>
                <a:spcPts val="0"/>
              </a:spcBef>
              <a:spcAft>
                <a:spcPts val="0"/>
              </a:spcAft>
              <a:buNone/>
            </a:pPr>
            <a:endParaRPr b="1">
              <a:latin typeface="Open Sans"/>
              <a:ea typeface="Open Sans"/>
              <a:cs typeface="Open Sans"/>
              <a:sym typeface="Open Sans"/>
            </a:endParaRPr>
          </a:p>
          <a:p>
            <a:pPr marL="0" lvl="0" indent="0" algn="ctr" rtl="0">
              <a:spcBef>
                <a:spcPts val="0"/>
              </a:spcBef>
              <a:spcAft>
                <a:spcPts val="0"/>
              </a:spcAft>
              <a:buNone/>
            </a:pPr>
            <a:endParaRPr b="1">
              <a:latin typeface="Open Sans"/>
              <a:ea typeface="Open Sans"/>
              <a:cs typeface="Open Sans"/>
              <a:sym typeface="Open Sans"/>
            </a:endParaRPr>
          </a:p>
          <a:p>
            <a:pPr marL="0" lvl="0" indent="0" algn="ctr" rtl="0">
              <a:spcBef>
                <a:spcPts val="0"/>
              </a:spcBef>
              <a:spcAft>
                <a:spcPts val="0"/>
              </a:spcAft>
              <a:buNone/>
            </a:pPr>
            <a:endParaRPr b="1">
              <a:latin typeface="Open Sans"/>
              <a:ea typeface="Open Sans"/>
              <a:cs typeface="Open Sans"/>
              <a:sym typeface="Open Sans"/>
            </a:endParaRPr>
          </a:p>
          <a:p>
            <a:pPr marL="0" lvl="0" indent="0" algn="ctr" rtl="0">
              <a:spcBef>
                <a:spcPts val="0"/>
              </a:spcBef>
              <a:spcAft>
                <a:spcPts val="0"/>
              </a:spcAft>
              <a:buNone/>
            </a:pPr>
            <a:endParaRPr b="1">
              <a:latin typeface="Open Sans"/>
              <a:ea typeface="Open Sans"/>
              <a:cs typeface="Open Sans"/>
              <a:sym typeface="Open Sans"/>
            </a:endParaRPr>
          </a:p>
          <a:p>
            <a:pPr marL="0" lvl="0" indent="0" algn="ctr" rtl="0">
              <a:spcBef>
                <a:spcPts val="0"/>
              </a:spcBef>
              <a:spcAft>
                <a:spcPts val="0"/>
              </a:spcAft>
              <a:buNone/>
            </a:pPr>
            <a:endParaRPr b="1">
              <a:latin typeface="Open Sans"/>
              <a:ea typeface="Open Sans"/>
              <a:cs typeface="Open Sans"/>
              <a:sym typeface="Open Sans"/>
            </a:endParaRPr>
          </a:p>
          <a:p>
            <a:pPr marL="0" lvl="0" indent="0" algn="l" rtl="0">
              <a:spcBef>
                <a:spcPts val="0"/>
              </a:spcBef>
              <a:spcAft>
                <a:spcPts val="0"/>
              </a:spcAft>
              <a:buNone/>
            </a:pPr>
            <a:r>
              <a:rPr lang="en" b="1">
                <a:latin typeface="Open Sans"/>
                <a:ea typeface="Open Sans"/>
                <a:cs typeface="Open Sans"/>
                <a:sym typeface="Open Sans"/>
              </a:rPr>
              <a:t>   </a:t>
            </a:r>
            <a:endParaRPr b="1">
              <a:latin typeface="Open Sans"/>
              <a:ea typeface="Open Sans"/>
              <a:cs typeface="Open Sans"/>
              <a:sym typeface="Open Sans"/>
            </a:endParaRPr>
          </a:p>
        </p:txBody>
      </p:sp>
      <p:sp>
        <p:nvSpPr>
          <p:cNvPr id="623" name="Google Shape;623;p43"/>
          <p:cNvSpPr txBox="1"/>
          <p:nvPr/>
        </p:nvSpPr>
        <p:spPr>
          <a:xfrm>
            <a:off x="5665375" y="2882800"/>
            <a:ext cx="2619900" cy="1580700"/>
          </a:xfrm>
          <a:prstGeom prst="rect">
            <a:avLst/>
          </a:prstGeom>
          <a:solidFill>
            <a:srgbClr val="FFF2CC"/>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Open Sans"/>
                <a:ea typeface="Open Sans"/>
                <a:cs typeface="Open Sans"/>
                <a:sym typeface="Open Sans"/>
              </a:rPr>
              <a:t>Defects</a:t>
            </a:r>
            <a:endParaRPr b="1">
              <a:latin typeface="Open Sans"/>
              <a:ea typeface="Open Sans"/>
              <a:cs typeface="Open Sans"/>
              <a:sym typeface="Open Sans"/>
            </a:endParaRPr>
          </a:p>
          <a:p>
            <a:pPr marL="0" lvl="0" indent="0" algn="l" rtl="0">
              <a:spcBef>
                <a:spcPts val="0"/>
              </a:spcBef>
              <a:spcAft>
                <a:spcPts val="0"/>
              </a:spcAft>
              <a:buNone/>
            </a:pPr>
            <a:endParaRPr sz="1300">
              <a:solidFill>
                <a:schemeClr val="dk1"/>
              </a:solidFill>
              <a:latin typeface="Open Sans"/>
              <a:ea typeface="Open Sans"/>
              <a:cs typeface="Open Sans"/>
              <a:sym typeface="Open Sans"/>
            </a:endParaRPr>
          </a:p>
          <a:p>
            <a:pPr marL="457200" lvl="0" indent="-311150" algn="l" rtl="0">
              <a:lnSpc>
                <a:spcPct val="150000"/>
              </a:lnSpc>
              <a:spcBef>
                <a:spcPts val="0"/>
              </a:spcBef>
              <a:spcAft>
                <a:spcPts val="0"/>
              </a:spcAft>
              <a:buClr>
                <a:schemeClr val="dk1"/>
              </a:buClr>
              <a:buSzPts val="1300"/>
              <a:buFont typeface="Open Sans"/>
              <a:buChar char="-"/>
            </a:pPr>
            <a:r>
              <a:rPr lang="en" sz="1300">
                <a:solidFill>
                  <a:schemeClr val="dk1"/>
                </a:solidFill>
                <a:latin typeface="Open Sans"/>
                <a:ea typeface="Open Sans"/>
                <a:cs typeface="Open Sans"/>
                <a:sym typeface="Open Sans"/>
              </a:rPr>
              <a:t>Four-year data intervals prior to 2005</a:t>
            </a:r>
            <a:endParaRPr sz="1300">
              <a:solidFill>
                <a:schemeClr val="dk1"/>
              </a:solidFill>
              <a:latin typeface="Open Sans"/>
              <a:ea typeface="Open Sans"/>
              <a:cs typeface="Open Sans"/>
              <a:sym typeface="Open Sans"/>
            </a:endParaRPr>
          </a:p>
          <a:p>
            <a:pPr marL="457200" lvl="0" indent="0" algn="ctr" rtl="0">
              <a:spcBef>
                <a:spcPts val="1200"/>
              </a:spcBef>
              <a:spcAft>
                <a:spcPts val="0"/>
              </a:spcAft>
              <a:buNone/>
            </a:pPr>
            <a:endParaRPr b="1">
              <a:latin typeface="Open Sans"/>
              <a:ea typeface="Open Sans"/>
              <a:cs typeface="Open Sans"/>
              <a:sym typeface="Open Sans"/>
            </a:endParaRPr>
          </a:p>
        </p:txBody>
      </p:sp>
      <p:sp>
        <p:nvSpPr>
          <p:cNvPr id="624" name="Google Shape;624;p43"/>
          <p:cNvSpPr txBox="1"/>
          <p:nvPr/>
        </p:nvSpPr>
        <p:spPr>
          <a:xfrm>
            <a:off x="3093100" y="3361300"/>
            <a:ext cx="2082000" cy="625800"/>
          </a:xfrm>
          <a:prstGeom prst="rect">
            <a:avLst/>
          </a:prstGeom>
          <a:solidFill>
            <a:srgbClr val="191919"/>
          </a:solidFill>
          <a:ln w="9525" cap="flat" cmpd="sng">
            <a:solidFill>
              <a:srgbClr val="FFC8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95000"/>
              </a:lnSpc>
              <a:spcBef>
                <a:spcPts val="0"/>
              </a:spcBef>
              <a:spcAft>
                <a:spcPts val="1200"/>
              </a:spcAft>
              <a:buNone/>
            </a:pPr>
            <a:r>
              <a:rPr lang="en" sz="1300">
                <a:solidFill>
                  <a:srgbClr val="FFC800"/>
                </a:solidFill>
                <a:latin typeface="Anton"/>
                <a:ea typeface="Anton"/>
                <a:cs typeface="Anton"/>
                <a:sym typeface="Anton"/>
              </a:rPr>
              <a:t>US CDC and The Pew Research Center</a:t>
            </a:r>
            <a:endParaRPr sz="1000">
              <a:solidFill>
                <a:srgbClr val="FFC800"/>
              </a:solidFill>
              <a:latin typeface="Anton"/>
              <a:ea typeface="Anton"/>
              <a:cs typeface="Anton"/>
              <a:sym typeface="Anton"/>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18"/>
                                        </p:tgtEl>
                                        <p:attrNameLst>
                                          <p:attrName>style.visibility</p:attrName>
                                        </p:attrNameLst>
                                      </p:cBhvr>
                                      <p:to>
                                        <p:strVal val="visible"/>
                                      </p:to>
                                    </p:set>
                                    <p:animEffect transition="in" filter="fade">
                                      <p:cBhvr>
                                        <p:cTn id="7" dur="1000"/>
                                        <p:tgtEl>
                                          <p:spTgt spid="618"/>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621"/>
                                        </p:tgtEl>
                                        <p:attrNameLst>
                                          <p:attrName>style.visibility</p:attrName>
                                        </p:attrNameLst>
                                      </p:cBhvr>
                                      <p:to>
                                        <p:strVal val="visible"/>
                                      </p:to>
                                    </p:set>
                                    <p:anim calcmode="lin" valueType="num">
                                      <p:cBhvr additive="base">
                                        <p:cTn id="12" dur="1000"/>
                                        <p:tgtEl>
                                          <p:spTgt spid="621"/>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nodeType="clickEffect">
                                  <p:stCondLst>
                                    <p:cond delay="0"/>
                                  </p:stCondLst>
                                  <p:childTnLst>
                                    <p:set>
                                      <p:cBhvr>
                                        <p:cTn id="16" dur="1" fill="hold">
                                          <p:stCondLst>
                                            <p:cond delay="0"/>
                                          </p:stCondLst>
                                        </p:cTn>
                                        <p:tgtEl>
                                          <p:spTgt spid="623"/>
                                        </p:tgtEl>
                                        <p:attrNameLst>
                                          <p:attrName>style.visibility</p:attrName>
                                        </p:attrNameLst>
                                      </p:cBhvr>
                                      <p:to>
                                        <p:strVal val="visible"/>
                                      </p:to>
                                    </p:set>
                                    <p:anim calcmode="lin" valueType="num">
                                      <p:cBhvr additive="base">
                                        <p:cTn id="17" dur="1000"/>
                                        <p:tgtEl>
                                          <p:spTgt spid="623"/>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Shape 628"/>
        <p:cNvGrpSpPr/>
        <p:nvPr/>
      </p:nvGrpSpPr>
      <p:grpSpPr>
        <a:xfrm>
          <a:off x="0" y="0"/>
          <a:ext cx="0" cy="0"/>
          <a:chOff x="0" y="0"/>
          <a:chExt cx="0" cy="0"/>
        </a:xfrm>
      </p:grpSpPr>
      <p:sp>
        <p:nvSpPr>
          <p:cNvPr id="629" name="Google Shape;629;p44"/>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US Abortion Trends: By Age, 2014 to 2020</a:t>
            </a:r>
            <a:endParaRPr/>
          </a:p>
        </p:txBody>
      </p:sp>
      <p:sp>
        <p:nvSpPr>
          <p:cNvPr id="630" name="Google Shape;630;p44"/>
          <p:cNvSpPr txBox="1"/>
          <p:nvPr/>
        </p:nvSpPr>
        <p:spPr>
          <a:xfrm>
            <a:off x="3982450" y="1333900"/>
            <a:ext cx="1506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Open Sans"/>
              <a:ea typeface="Open Sans"/>
              <a:cs typeface="Open Sans"/>
              <a:sym typeface="Open Sans"/>
            </a:endParaRPr>
          </a:p>
        </p:txBody>
      </p:sp>
      <p:pic>
        <p:nvPicPr>
          <p:cNvPr id="631" name="Google Shape;631;p44"/>
          <p:cNvPicPr preferRelativeResize="0"/>
          <p:nvPr/>
        </p:nvPicPr>
        <p:blipFill>
          <a:blip r:embed="rId3">
            <a:alphaModFix/>
          </a:blip>
          <a:stretch>
            <a:fillRect/>
          </a:stretch>
        </p:blipFill>
        <p:spPr>
          <a:xfrm>
            <a:off x="457525" y="1375825"/>
            <a:ext cx="5791624" cy="2928349"/>
          </a:xfrm>
          <a:prstGeom prst="rect">
            <a:avLst/>
          </a:prstGeom>
          <a:noFill/>
          <a:ln>
            <a:noFill/>
          </a:ln>
        </p:spPr>
      </p:pic>
      <p:sp>
        <p:nvSpPr>
          <p:cNvPr id="632" name="Google Shape;632;p44"/>
          <p:cNvSpPr txBox="1"/>
          <p:nvPr/>
        </p:nvSpPr>
        <p:spPr>
          <a:xfrm>
            <a:off x="6342450" y="1375825"/>
            <a:ext cx="2346000" cy="1015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latin typeface="Economica"/>
                <a:ea typeface="Economica"/>
                <a:cs typeface="Economica"/>
                <a:sym typeface="Economica"/>
              </a:rPr>
              <a:t>Women </a:t>
            </a:r>
            <a:r>
              <a:rPr lang="en" sz="1800" b="1">
                <a:latin typeface="Economica"/>
                <a:ea typeface="Economica"/>
                <a:cs typeface="Economica"/>
                <a:sym typeface="Economica"/>
              </a:rPr>
              <a:t>15-24</a:t>
            </a:r>
            <a:r>
              <a:rPr lang="en" sz="1800">
                <a:latin typeface="Economica"/>
                <a:ea typeface="Economica"/>
                <a:cs typeface="Economica"/>
                <a:sym typeface="Economica"/>
              </a:rPr>
              <a:t> years and </a:t>
            </a:r>
            <a:r>
              <a:rPr lang="en" sz="1800" b="1">
                <a:latin typeface="Economica"/>
                <a:ea typeface="Economica"/>
                <a:cs typeface="Economica"/>
                <a:sym typeface="Economica"/>
              </a:rPr>
              <a:t>25-34</a:t>
            </a:r>
            <a:r>
              <a:rPr lang="en" sz="1800">
                <a:latin typeface="Economica"/>
                <a:ea typeface="Economica"/>
                <a:cs typeface="Economica"/>
                <a:sym typeface="Economica"/>
              </a:rPr>
              <a:t> years have the greatest need for abortion services</a:t>
            </a:r>
            <a:endParaRPr sz="1800">
              <a:latin typeface="Economica"/>
              <a:ea typeface="Economica"/>
              <a:cs typeface="Economica"/>
              <a:sym typeface="Economica"/>
            </a:endParaRPr>
          </a:p>
        </p:txBody>
      </p:sp>
      <p:pic>
        <p:nvPicPr>
          <p:cNvPr id="633" name="Google Shape;633;p44"/>
          <p:cNvPicPr preferRelativeResize="0"/>
          <p:nvPr/>
        </p:nvPicPr>
        <p:blipFill>
          <a:blip r:embed="rId4">
            <a:alphaModFix/>
          </a:blip>
          <a:stretch>
            <a:fillRect/>
          </a:stretch>
        </p:blipFill>
        <p:spPr>
          <a:xfrm>
            <a:off x="6445125" y="3645725"/>
            <a:ext cx="1084875" cy="534700"/>
          </a:xfrm>
          <a:prstGeom prst="rect">
            <a:avLst/>
          </a:prstGeom>
          <a:noFill/>
          <a:ln>
            <a:noFill/>
          </a:ln>
        </p:spPr>
      </p:pic>
      <p:sp>
        <p:nvSpPr>
          <p:cNvPr id="634" name="Google Shape;634;p4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29</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19"/>
          <p:cNvSpPr txBox="1"/>
          <p:nvPr/>
        </p:nvSpPr>
        <p:spPr>
          <a:xfrm>
            <a:off x="711775" y="219900"/>
            <a:ext cx="2395500" cy="915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1000" b="1">
                <a:solidFill>
                  <a:srgbClr val="191919"/>
                </a:solidFill>
                <a:latin typeface="Anaheim"/>
                <a:ea typeface="Anaheim"/>
                <a:cs typeface="Anaheim"/>
                <a:sym typeface="Anaheim"/>
              </a:rPr>
              <a:t>Correlation One</a:t>
            </a:r>
            <a:endParaRPr sz="1000" b="1">
              <a:solidFill>
                <a:srgbClr val="191919"/>
              </a:solidFill>
              <a:latin typeface="Anaheim"/>
              <a:ea typeface="Anaheim"/>
              <a:cs typeface="Anaheim"/>
              <a:sym typeface="Anaheim"/>
            </a:endParaRPr>
          </a:p>
        </p:txBody>
      </p:sp>
      <p:sp>
        <p:nvSpPr>
          <p:cNvPr id="161" name="Google Shape;161;p1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rmAutofit/>
          </a:bodyPr>
          <a:lstStyle/>
          <a:p>
            <a:pPr marL="0" lvl="0" indent="0" algn="r" rtl="0">
              <a:spcBef>
                <a:spcPts val="0"/>
              </a:spcBef>
              <a:spcAft>
                <a:spcPts val="0"/>
              </a:spcAft>
              <a:buNone/>
            </a:pPr>
            <a:fld id="{00000000-1234-1234-1234-123412341234}" type="slidenum">
              <a:rPr lang="en"/>
              <a:t>3</a:t>
            </a:fld>
            <a:endParaRPr/>
          </a:p>
        </p:txBody>
      </p:sp>
      <p:sp>
        <p:nvSpPr>
          <p:cNvPr id="162" name="Google Shape;162;p19"/>
          <p:cNvSpPr txBox="1"/>
          <p:nvPr/>
        </p:nvSpPr>
        <p:spPr>
          <a:xfrm>
            <a:off x="6409025" y="236625"/>
            <a:ext cx="2015100" cy="91500"/>
          </a:xfrm>
          <a:prstGeom prst="rect">
            <a:avLst/>
          </a:prstGeom>
          <a:noFill/>
          <a:ln>
            <a:noFill/>
          </a:ln>
        </p:spPr>
        <p:txBody>
          <a:bodyPr spcFirstLastPara="1" wrap="square" lIns="0" tIns="0" rIns="0" bIns="0" anchor="ctr" anchorCtr="0">
            <a:noAutofit/>
          </a:bodyPr>
          <a:lstStyle/>
          <a:p>
            <a:pPr marL="914400" lvl="0" indent="0" algn="r" rtl="0">
              <a:spcBef>
                <a:spcPts val="0"/>
              </a:spcBef>
              <a:spcAft>
                <a:spcPts val="0"/>
              </a:spcAft>
              <a:buNone/>
            </a:pPr>
            <a:r>
              <a:rPr lang="en" sz="1000">
                <a:solidFill>
                  <a:srgbClr val="191919"/>
                </a:solidFill>
                <a:latin typeface="Anaheim"/>
                <a:ea typeface="Anaheim"/>
                <a:cs typeface="Anaheim"/>
                <a:sym typeface="Anaheim"/>
              </a:rPr>
              <a:t>Background</a:t>
            </a:r>
            <a:endParaRPr sz="1000">
              <a:solidFill>
                <a:srgbClr val="191919"/>
              </a:solidFill>
              <a:latin typeface="Anaheim"/>
              <a:ea typeface="Anaheim"/>
              <a:cs typeface="Anaheim"/>
              <a:sym typeface="Anaheim"/>
            </a:endParaRPr>
          </a:p>
        </p:txBody>
      </p:sp>
      <p:sp>
        <p:nvSpPr>
          <p:cNvPr id="163" name="Google Shape;163;p19"/>
          <p:cNvSpPr txBox="1"/>
          <p:nvPr/>
        </p:nvSpPr>
        <p:spPr>
          <a:xfrm>
            <a:off x="6400675" y="4833925"/>
            <a:ext cx="2015100" cy="91500"/>
          </a:xfrm>
          <a:prstGeom prst="rect">
            <a:avLst/>
          </a:prstGeom>
          <a:noFill/>
          <a:ln>
            <a:noFill/>
          </a:ln>
        </p:spPr>
        <p:txBody>
          <a:bodyPr spcFirstLastPara="1" wrap="square" lIns="0" tIns="0" rIns="0" bIns="0" anchor="ctr" anchorCtr="0">
            <a:noAutofit/>
          </a:bodyPr>
          <a:lstStyle/>
          <a:p>
            <a:pPr marL="914400" lvl="0" indent="0" algn="r" rtl="0">
              <a:spcBef>
                <a:spcPts val="0"/>
              </a:spcBef>
              <a:spcAft>
                <a:spcPts val="0"/>
              </a:spcAft>
              <a:buNone/>
            </a:pPr>
            <a:r>
              <a:rPr lang="en" sz="1000">
                <a:solidFill>
                  <a:srgbClr val="191919"/>
                </a:solidFill>
                <a:latin typeface="Anaheim"/>
                <a:ea typeface="Anaheim"/>
                <a:cs typeface="Anaheim"/>
                <a:sym typeface="Anaheim"/>
              </a:rPr>
              <a:t>2022 DS4A Capstone</a:t>
            </a:r>
            <a:endParaRPr sz="1000">
              <a:solidFill>
                <a:srgbClr val="191919"/>
              </a:solidFill>
              <a:latin typeface="Anaheim"/>
              <a:ea typeface="Anaheim"/>
              <a:cs typeface="Anaheim"/>
              <a:sym typeface="Anaheim"/>
            </a:endParaRPr>
          </a:p>
        </p:txBody>
      </p:sp>
      <p:pic>
        <p:nvPicPr>
          <p:cNvPr id="164" name="Google Shape;164;p19"/>
          <p:cNvPicPr preferRelativeResize="0"/>
          <p:nvPr/>
        </p:nvPicPr>
        <p:blipFill>
          <a:blip r:embed="rId5">
            <a:alphaModFix/>
          </a:blip>
          <a:stretch>
            <a:fillRect/>
          </a:stretch>
        </p:blipFill>
        <p:spPr>
          <a:xfrm>
            <a:off x="417075" y="528165"/>
            <a:ext cx="4017606" cy="1999350"/>
          </a:xfrm>
          <a:prstGeom prst="rect">
            <a:avLst/>
          </a:prstGeom>
          <a:noFill/>
          <a:ln>
            <a:noFill/>
          </a:ln>
        </p:spPr>
      </p:pic>
      <p:pic>
        <p:nvPicPr>
          <p:cNvPr id="165" name="Google Shape;165;p19"/>
          <p:cNvPicPr preferRelativeResize="0"/>
          <p:nvPr/>
        </p:nvPicPr>
        <p:blipFill>
          <a:blip r:embed="rId6">
            <a:alphaModFix/>
          </a:blip>
          <a:stretch>
            <a:fillRect/>
          </a:stretch>
        </p:blipFill>
        <p:spPr>
          <a:xfrm>
            <a:off x="4434675" y="1111355"/>
            <a:ext cx="4462925" cy="982796"/>
          </a:xfrm>
          <a:prstGeom prst="rect">
            <a:avLst/>
          </a:prstGeom>
          <a:noFill/>
          <a:ln>
            <a:noFill/>
          </a:ln>
        </p:spPr>
      </p:pic>
      <p:pic>
        <p:nvPicPr>
          <p:cNvPr id="166" name="Google Shape;166;p19"/>
          <p:cNvPicPr preferRelativeResize="0"/>
          <p:nvPr/>
        </p:nvPicPr>
        <p:blipFill>
          <a:blip r:embed="rId7">
            <a:alphaModFix/>
          </a:blip>
          <a:stretch>
            <a:fillRect/>
          </a:stretch>
        </p:blipFill>
        <p:spPr>
          <a:xfrm>
            <a:off x="1906208" y="2571750"/>
            <a:ext cx="5331594" cy="1999350"/>
          </a:xfrm>
          <a:prstGeom prst="rect">
            <a:avLst/>
          </a:prstGeom>
          <a:noFill/>
          <a:ln>
            <a:noFill/>
          </a:ln>
        </p:spPr>
      </p:pic>
      <p:pic>
        <p:nvPicPr>
          <p:cNvPr id="2" name="Slide 3 EEF">
            <a:hlinkClick r:id="" action="ppaction://media"/>
            <a:extLst>
              <a:ext uri="{FF2B5EF4-FFF2-40B4-BE49-F238E27FC236}">
                <a16:creationId xmlns:a16="http://schemas.microsoft.com/office/drawing/2014/main" id="{6357BC3A-82CA-A67F-E355-304B5C9D1A8C}"/>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8221534" y="4140251"/>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8000"/>
    </mc:Choice>
    <mc:Fallback xmlns="">
      <p:transition spd="slow" advTm="18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758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Shape 638"/>
        <p:cNvGrpSpPr/>
        <p:nvPr/>
      </p:nvGrpSpPr>
      <p:grpSpPr>
        <a:xfrm>
          <a:off x="0" y="0"/>
          <a:ext cx="0" cy="0"/>
          <a:chOff x="0" y="0"/>
          <a:chExt cx="0" cy="0"/>
        </a:xfrm>
      </p:grpSpPr>
      <p:sp>
        <p:nvSpPr>
          <p:cNvPr id="639" name="Google Shape;639;p45"/>
          <p:cNvSpPr txBox="1"/>
          <p:nvPr/>
        </p:nvSpPr>
        <p:spPr>
          <a:xfrm>
            <a:off x="711775" y="219900"/>
            <a:ext cx="2395500" cy="915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1000" b="1">
                <a:solidFill>
                  <a:srgbClr val="191919"/>
                </a:solidFill>
                <a:latin typeface="Anaheim"/>
                <a:ea typeface="Anaheim"/>
                <a:cs typeface="Anaheim"/>
                <a:sym typeface="Anaheim"/>
              </a:rPr>
              <a:t>Correlation One</a:t>
            </a:r>
            <a:endParaRPr sz="1000" b="1">
              <a:solidFill>
                <a:srgbClr val="191919"/>
              </a:solidFill>
              <a:latin typeface="Anaheim"/>
              <a:ea typeface="Anaheim"/>
              <a:cs typeface="Anaheim"/>
              <a:sym typeface="Anaheim"/>
            </a:endParaRPr>
          </a:p>
        </p:txBody>
      </p:sp>
      <p:sp>
        <p:nvSpPr>
          <p:cNvPr id="640" name="Google Shape;640;p4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rmAutofit/>
          </a:bodyPr>
          <a:lstStyle/>
          <a:p>
            <a:pPr marL="0" lvl="0" indent="0" algn="r" rtl="0">
              <a:spcBef>
                <a:spcPts val="0"/>
              </a:spcBef>
              <a:spcAft>
                <a:spcPts val="0"/>
              </a:spcAft>
              <a:buNone/>
            </a:pPr>
            <a:fld id="{00000000-1234-1234-1234-123412341234}" type="slidenum">
              <a:rPr lang="en"/>
              <a:t>30</a:t>
            </a:fld>
            <a:endParaRPr/>
          </a:p>
        </p:txBody>
      </p:sp>
      <p:sp>
        <p:nvSpPr>
          <p:cNvPr id="641" name="Google Shape;641;p45"/>
          <p:cNvSpPr txBox="1"/>
          <p:nvPr/>
        </p:nvSpPr>
        <p:spPr>
          <a:xfrm>
            <a:off x="6409025" y="236625"/>
            <a:ext cx="2015100" cy="91500"/>
          </a:xfrm>
          <a:prstGeom prst="rect">
            <a:avLst/>
          </a:prstGeom>
          <a:noFill/>
          <a:ln>
            <a:noFill/>
          </a:ln>
        </p:spPr>
        <p:txBody>
          <a:bodyPr spcFirstLastPara="1" wrap="square" lIns="0" tIns="0" rIns="0" bIns="0" anchor="ctr" anchorCtr="0">
            <a:noAutofit/>
          </a:bodyPr>
          <a:lstStyle/>
          <a:p>
            <a:pPr marL="914400" lvl="0" indent="0" algn="r" rtl="0">
              <a:spcBef>
                <a:spcPts val="0"/>
              </a:spcBef>
              <a:spcAft>
                <a:spcPts val="0"/>
              </a:spcAft>
              <a:buNone/>
            </a:pPr>
            <a:r>
              <a:rPr lang="en" sz="1000">
                <a:solidFill>
                  <a:srgbClr val="191919"/>
                </a:solidFill>
                <a:latin typeface="Anaheim"/>
                <a:ea typeface="Anaheim"/>
                <a:cs typeface="Anaheim"/>
                <a:sym typeface="Anaheim"/>
              </a:rPr>
              <a:t>Data</a:t>
            </a:r>
            <a:endParaRPr sz="1000">
              <a:solidFill>
                <a:srgbClr val="191919"/>
              </a:solidFill>
              <a:latin typeface="Anaheim"/>
              <a:ea typeface="Anaheim"/>
              <a:cs typeface="Anaheim"/>
              <a:sym typeface="Anaheim"/>
            </a:endParaRPr>
          </a:p>
        </p:txBody>
      </p:sp>
      <p:sp>
        <p:nvSpPr>
          <p:cNvPr id="642" name="Google Shape;642;p45"/>
          <p:cNvSpPr txBox="1"/>
          <p:nvPr/>
        </p:nvSpPr>
        <p:spPr>
          <a:xfrm>
            <a:off x="6400675" y="4833925"/>
            <a:ext cx="2015100" cy="91500"/>
          </a:xfrm>
          <a:prstGeom prst="rect">
            <a:avLst/>
          </a:prstGeom>
          <a:noFill/>
          <a:ln>
            <a:noFill/>
          </a:ln>
        </p:spPr>
        <p:txBody>
          <a:bodyPr spcFirstLastPara="1" wrap="square" lIns="0" tIns="0" rIns="0" bIns="0" anchor="ctr" anchorCtr="0">
            <a:noAutofit/>
          </a:bodyPr>
          <a:lstStyle/>
          <a:p>
            <a:pPr marL="914400" lvl="0" indent="0" algn="r" rtl="0">
              <a:spcBef>
                <a:spcPts val="0"/>
              </a:spcBef>
              <a:spcAft>
                <a:spcPts val="0"/>
              </a:spcAft>
              <a:buNone/>
            </a:pPr>
            <a:r>
              <a:rPr lang="en" sz="1000">
                <a:solidFill>
                  <a:srgbClr val="191919"/>
                </a:solidFill>
                <a:latin typeface="Anaheim"/>
                <a:ea typeface="Anaheim"/>
                <a:cs typeface="Anaheim"/>
                <a:sym typeface="Anaheim"/>
              </a:rPr>
              <a:t>2022 DS4A Capstone</a:t>
            </a:r>
            <a:endParaRPr sz="1000">
              <a:solidFill>
                <a:srgbClr val="191919"/>
              </a:solidFill>
              <a:latin typeface="Anaheim"/>
              <a:ea typeface="Anaheim"/>
              <a:cs typeface="Anaheim"/>
              <a:sym typeface="Anaheim"/>
            </a:endParaRPr>
          </a:p>
        </p:txBody>
      </p:sp>
      <p:grpSp>
        <p:nvGrpSpPr>
          <p:cNvPr id="643" name="Google Shape;643;p45"/>
          <p:cNvGrpSpPr/>
          <p:nvPr/>
        </p:nvGrpSpPr>
        <p:grpSpPr>
          <a:xfrm>
            <a:off x="2759500" y="611275"/>
            <a:ext cx="2619900" cy="1825200"/>
            <a:chOff x="2759500" y="611275"/>
            <a:chExt cx="2619900" cy="1825200"/>
          </a:xfrm>
        </p:grpSpPr>
        <p:sp>
          <p:nvSpPr>
            <p:cNvPr id="644" name="Google Shape;644;p45"/>
            <p:cNvSpPr txBox="1"/>
            <p:nvPr/>
          </p:nvSpPr>
          <p:spPr>
            <a:xfrm>
              <a:off x="2759500" y="611275"/>
              <a:ext cx="2619900" cy="1825200"/>
            </a:xfrm>
            <a:prstGeom prst="rect">
              <a:avLst/>
            </a:prstGeom>
            <a:solidFill>
              <a:srgbClr val="FFF2CC"/>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Open Sans"/>
                  <a:ea typeface="Open Sans"/>
                  <a:cs typeface="Open Sans"/>
                  <a:sym typeface="Open Sans"/>
                </a:rPr>
                <a:t> </a:t>
              </a:r>
              <a:r>
                <a:rPr lang="en" b="1">
                  <a:latin typeface="Open Sans"/>
                  <a:ea typeface="Open Sans"/>
                  <a:cs typeface="Open Sans"/>
                  <a:sym typeface="Open Sans"/>
                </a:rPr>
                <a:t>   Data Source</a:t>
              </a:r>
              <a:endParaRPr b="1">
                <a:latin typeface="Open Sans"/>
                <a:ea typeface="Open Sans"/>
                <a:cs typeface="Open Sans"/>
                <a:sym typeface="Open Sans"/>
              </a:endParaRPr>
            </a:p>
            <a:p>
              <a:pPr marL="0" lvl="0" indent="0" algn="l" rtl="0">
                <a:spcBef>
                  <a:spcPts val="0"/>
                </a:spcBef>
                <a:spcAft>
                  <a:spcPts val="0"/>
                </a:spcAft>
                <a:buNone/>
              </a:pPr>
              <a:endParaRPr b="1">
                <a:latin typeface="Open Sans"/>
                <a:ea typeface="Open Sans"/>
                <a:cs typeface="Open Sans"/>
                <a:sym typeface="Open Sans"/>
              </a:endParaRPr>
            </a:p>
            <a:p>
              <a:pPr marL="0" lvl="0" indent="0" algn="l" rtl="0">
                <a:spcBef>
                  <a:spcPts val="0"/>
                </a:spcBef>
                <a:spcAft>
                  <a:spcPts val="0"/>
                </a:spcAft>
                <a:buNone/>
              </a:pPr>
              <a:endParaRPr b="1">
                <a:latin typeface="Open Sans"/>
                <a:ea typeface="Open Sans"/>
                <a:cs typeface="Open Sans"/>
                <a:sym typeface="Open Sans"/>
              </a:endParaRPr>
            </a:p>
            <a:p>
              <a:pPr marL="0" lvl="0" indent="0" algn="l" rtl="0">
                <a:spcBef>
                  <a:spcPts val="0"/>
                </a:spcBef>
                <a:spcAft>
                  <a:spcPts val="0"/>
                </a:spcAft>
                <a:buNone/>
              </a:pPr>
              <a:endParaRPr b="1">
                <a:latin typeface="Open Sans"/>
                <a:ea typeface="Open Sans"/>
                <a:cs typeface="Open Sans"/>
                <a:sym typeface="Open Sans"/>
              </a:endParaRPr>
            </a:p>
            <a:p>
              <a:pPr marL="0" lvl="0" indent="0" algn="l" rtl="0">
                <a:spcBef>
                  <a:spcPts val="0"/>
                </a:spcBef>
                <a:spcAft>
                  <a:spcPts val="0"/>
                </a:spcAft>
                <a:buNone/>
              </a:pPr>
              <a:endParaRPr b="1">
                <a:latin typeface="Open Sans"/>
                <a:ea typeface="Open Sans"/>
                <a:cs typeface="Open Sans"/>
                <a:sym typeface="Open Sans"/>
              </a:endParaRPr>
            </a:p>
            <a:p>
              <a:pPr marL="0" lvl="0" indent="0" algn="ctr" rtl="0">
                <a:spcBef>
                  <a:spcPts val="0"/>
                </a:spcBef>
                <a:spcAft>
                  <a:spcPts val="0"/>
                </a:spcAft>
                <a:buNone/>
              </a:pPr>
              <a:r>
                <a:rPr lang="en" b="1">
                  <a:latin typeface="Open Sans"/>
                  <a:ea typeface="Open Sans"/>
                  <a:cs typeface="Open Sans"/>
                  <a:sym typeface="Open Sans"/>
                </a:rPr>
                <a:t>1025 observations</a:t>
              </a:r>
              <a:endParaRPr b="1">
                <a:latin typeface="Open Sans"/>
                <a:ea typeface="Open Sans"/>
                <a:cs typeface="Open Sans"/>
                <a:sym typeface="Open Sans"/>
              </a:endParaRPr>
            </a:p>
            <a:p>
              <a:pPr marL="0" lvl="0" indent="0" algn="ctr" rtl="0">
                <a:spcBef>
                  <a:spcPts val="0"/>
                </a:spcBef>
                <a:spcAft>
                  <a:spcPts val="0"/>
                </a:spcAft>
                <a:buNone/>
              </a:pPr>
              <a:r>
                <a:rPr lang="en" b="1">
                  <a:latin typeface="Open Sans"/>
                  <a:ea typeface="Open Sans"/>
                  <a:cs typeface="Open Sans"/>
                  <a:sym typeface="Open Sans"/>
                </a:rPr>
                <a:t>Jun 24 - Jun 27</a:t>
              </a:r>
              <a:endParaRPr b="1">
                <a:latin typeface="Open Sans"/>
                <a:ea typeface="Open Sans"/>
                <a:cs typeface="Open Sans"/>
                <a:sym typeface="Open Sans"/>
              </a:endParaRPr>
            </a:p>
            <a:p>
              <a:pPr marL="0" lvl="0" indent="0" algn="ctr" rtl="0">
                <a:spcBef>
                  <a:spcPts val="0"/>
                </a:spcBef>
                <a:spcAft>
                  <a:spcPts val="0"/>
                </a:spcAft>
                <a:buNone/>
              </a:pPr>
              <a:endParaRPr b="1">
                <a:latin typeface="Open Sans"/>
                <a:ea typeface="Open Sans"/>
                <a:cs typeface="Open Sans"/>
                <a:sym typeface="Open Sans"/>
              </a:endParaRPr>
            </a:p>
            <a:p>
              <a:pPr marL="0" lvl="0" indent="0" algn="ctr" rtl="0">
                <a:spcBef>
                  <a:spcPts val="0"/>
                </a:spcBef>
                <a:spcAft>
                  <a:spcPts val="0"/>
                </a:spcAft>
                <a:buNone/>
              </a:pPr>
              <a:endParaRPr b="1">
                <a:latin typeface="Open Sans"/>
                <a:ea typeface="Open Sans"/>
                <a:cs typeface="Open Sans"/>
                <a:sym typeface="Open Sans"/>
              </a:endParaRPr>
            </a:p>
            <a:p>
              <a:pPr marL="0" lvl="0" indent="0" algn="ctr" rtl="0">
                <a:spcBef>
                  <a:spcPts val="0"/>
                </a:spcBef>
                <a:spcAft>
                  <a:spcPts val="0"/>
                </a:spcAft>
                <a:buNone/>
              </a:pPr>
              <a:endParaRPr b="1">
                <a:latin typeface="Open Sans"/>
                <a:ea typeface="Open Sans"/>
                <a:cs typeface="Open Sans"/>
                <a:sym typeface="Open Sans"/>
              </a:endParaRPr>
            </a:p>
            <a:p>
              <a:pPr marL="0" lvl="0" indent="0" algn="ctr" rtl="0">
                <a:spcBef>
                  <a:spcPts val="0"/>
                </a:spcBef>
                <a:spcAft>
                  <a:spcPts val="0"/>
                </a:spcAft>
                <a:buNone/>
              </a:pPr>
              <a:endParaRPr b="1">
                <a:latin typeface="Open Sans"/>
                <a:ea typeface="Open Sans"/>
                <a:cs typeface="Open Sans"/>
                <a:sym typeface="Open Sans"/>
              </a:endParaRPr>
            </a:p>
            <a:p>
              <a:pPr marL="0" lvl="0" indent="0" algn="l" rtl="0">
                <a:spcBef>
                  <a:spcPts val="0"/>
                </a:spcBef>
                <a:spcAft>
                  <a:spcPts val="0"/>
                </a:spcAft>
                <a:buNone/>
              </a:pPr>
              <a:r>
                <a:rPr lang="en" b="1">
                  <a:latin typeface="Open Sans"/>
                  <a:ea typeface="Open Sans"/>
                  <a:cs typeface="Open Sans"/>
                  <a:sym typeface="Open Sans"/>
                </a:rPr>
                <a:t>   </a:t>
              </a:r>
              <a:endParaRPr b="1">
                <a:latin typeface="Open Sans"/>
                <a:ea typeface="Open Sans"/>
                <a:cs typeface="Open Sans"/>
                <a:sym typeface="Open Sans"/>
              </a:endParaRPr>
            </a:p>
          </p:txBody>
        </p:sp>
        <p:sp>
          <p:nvSpPr>
            <p:cNvPr id="645" name="Google Shape;645;p45"/>
            <p:cNvSpPr txBox="1"/>
            <p:nvPr/>
          </p:nvSpPr>
          <p:spPr>
            <a:xfrm>
              <a:off x="3042625" y="1039850"/>
              <a:ext cx="2082000" cy="625800"/>
            </a:xfrm>
            <a:prstGeom prst="rect">
              <a:avLst/>
            </a:prstGeom>
            <a:solidFill>
              <a:srgbClr val="191919"/>
            </a:solidFill>
            <a:ln w="9525" cap="flat" cmpd="sng">
              <a:solidFill>
                <a:srgbClr val="FFC8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95000"/>
                </a:lnSpc>
                <a:spcBef>
                  <a:spcPts val="0"/>
                </a:spcBef>
                <a:spcAft>
                  <a:spcPts val="1200"/>
                </a:spcAft>
                <a:buNone/>
              </a:pPr>
              <a:r>
                <a:rPr lang="en" sz="1700">
                  <a:solidFill>
                    <a:srgbClr val="FFC800"/>
                  </a:solidFill>
                  <a:latin typeface="Anton"/>
                  <a:ea typeface="Anton"/>
                  <a:cs typeface="Anton"/>
                  <a:sym typeface="Anton"/>
                </a:rPr>
                <a:t>SurgeAI </a:t>
              </a:r>
              <a:endParaRPr>
                <a:solidFill>
                  <a:srgbClr val="FFC800"/>
                </a:solidFill>
                <a:latin typeface="Anton"/>
                <a:ea typeface="Anton"/>
                <a:cs typeface="Anton"/>
                <a:sym typeface="Anton"/>
              </a:endParaRPr>
            </a:p>
          </p:txBody>
        </p:sp>
      </p:grpSp>
      <p:sp>
        <p:nvSpPr>
          <p:cNvPr id="646" name="Google Shape;646;p45"/>
          <p:cNvSpPr txBox="1"/>
          <p:nvPr/>
        </p:nvSpPr>
        <p:spPr>
          <a:xfrm>
            <a:off x="5665375" y="611275"/>
            <a:ext cx="2619900" cy="1825200"/>
          </a:xfrm>
          <a:prstGeom prst="rect">
            <a:avLst/>
          </a:prstGeom>
          <a:solidFill>
            <a:srgbClr val="FFF2CC"/>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Open Sans"/>
                <a:ea typeface="Open Sans"/>
                <a:cs typeface="Open Sans"/>
                <a:sym typeface="Open Sans"/>
              </a:rPr>
              <a:t>          Key Features</a:t>
            </a:r>
            <a:endParaRPr b="1">
              <a:latin typeface="Open Sans"/>
              <a:ea typeface="Open Sans"/>
              <a:cs typeface="Open Sans"/>
              <a:sym typeface="Open Sans"/>
            </a:endParaRPr>
          </a:p>
          <a:p>
            <a:pPr marL="0" lvl="0" indent="0" algn="l" rtl="0">
              <a:spcBef>
                <a:spcPts val="0"/>
              </a:spcBef>
              <a:spcAft>
                <a:spcPts val="0"/>
              </a:spcAft>
              <a:buNone/>
            </a:pPr>
            <a:endParaRPr b="1">
              <a:latin typeface="Open Sans"/>
              <a:ea typeface="Open Sans"/>
              <a:cs typeface="Open Sans"/>
              <a:sym typeface="Open Sans"/>
            </a:endParaRPr>
          </a:p>
          <a:p>
            <a:pPr marL="457200" lvl="0" indent="-311150" algn="l" rtl="0">
              <a:lnSpc>
                <a:spcPct val="150000"/>
              </a:lnSpc>
              <a:spcBef>
                <a:spcPts val="0"/>
              </a:spcBef>
              <a:spcAft>
                <a:spcPts val="0"/>
              </a:spcAft>
              <a:buClr>
                <a:schemeClr val="dk1"/>
              </a:buClr>
              <a:buSzPts val="1300"/>
              <a:buFont typeface="Open Sans"/>
              <a:buChar char="-"/>
            </a:pPr>
            <a:r>
              <a:rPr lang="en" sz="1300">
                <a:solidFill>
                  <a:schemeClr val="dk1"/>
                </a:solidFill>
                <a:latin typeface="Open Sans"/>
                <a:ea typeface="Open Sans"/>
                <a:cs typeface="Open Sans"/>
                <a:sym typeface="Open Sans"/>
              </a:rPr>
              <a:t>Tweets </a:t>
            </a:r>
            <a:endParaRPr sz="1300">
              <a:solidFill>
                <a:schemeClr val="dk1"/>
              </a:solidFill>
              <a:latin typeface="Open Sans"/>
              <a:ea typeface="Open Sans"/>
              <a:cs typeface="Open Sans"/>
              <a:sym typeface="Open Sans"/>
            </a:endParaRPr>
          </a:p>
          <a:p>
            <a:pPr marL="457200" lvl="0" indent="-311150" algn="l" rtl="0">
              <a:lnSpc>
                <a:spcPct val="150000"/>
              </a:lnSpc>
              <a:spcBef>
                <a:spcPts val="0"/>
              </a:spcBef>
              <a:spcAft>
                <a:spcPts val="0"/>
              </a:spcAft>
              <a:buClr>
                <a:schemeClr val="dk1"/>
              </a:buClr>
              <a:buSzPts val="1300"/>
              <a:buFont typeface="Open Sans"/>
              <a:buChar char="-"/>
            </a:pPr>
            <a:r>
              <a:rPr lang="en" sz="1300">
                <a:solidFill>
                  <a:schemeClr val="dk1"/>
                </a:solidFill>
                <a:latin typeface="Open Sans"/>
                <a:ea typeface="Open Sans"/>
                <a:cs typeface="Open Sans"/>
                <a:sym typeface="Open Sans"/>
              </a:rPr>
              <a:t>Sentiment labels </a:t>
            </a:r>
            <a:endParaRPr sz="1000" b="1">
              <a:latin typeface="Open Sans"/>
              <a:ea typeface="Open Sans"/>
              <a:cs typeface="Open Sans"/>
              <a:sym typeface="Open Sans"/>
            </a:endParaRPr>
          </a:p>
          <a:p>
            <a:pPr marL="0" lvl="0" indent="0" algn="ctr" rtl="0">
              <a:spcBef>
                <a:spcPts val="1200"/>
              </a:spcBef>
              <a:spcAft>
                <a:spcPts val="0"/>
              </a:spcAft>
              <a:buNone/>
            </a:pPr>
            <a:r>
              <a:rPr lang="en" b="1">
                <a:latin typeface="Open Sans"/>
                <a:ea typeface="Open Sans"/>
                <a:cs typeface="Open Sans"/>
                <a:sym typeface="Open Sans"/>
              </a:rPr>
              <a:t>Training and Validation data</a:t>
            </a:r>
            <a:endParaRPr b="1">
              <a:latin typeface="Open Sans"/>
              <a:ea typeface="Open Sans"/>
              <a:cs typeface="Open Sans"/>
              <a:sym typeface="Open Sans"/>
            </a:endParaRPr>
          </a:p>
        </p:txBody>
      </p:sp>
      <p:sp>
        <p:nvSpPr>
          <p:cNvPr id="647" name="Google Shape;647;p45"/>
          <p:cNvSpPr txBox="1"/>
          <p:nvPr/>
        </p:nvSpPr>
        <p:spPr>
          <a:xfrm>
            <a:off x="441775" y="2268750"/>
            <a:ext cx="2082000" cy="809100"/>
          </a:xfrm>
          <a:prstGeom prst="rect">
            <a:avLst/>
          </a:prstGeom>
          <a:solidFill>
            <a:srgbClr val="191919"/>
          </a:solidFill>
          <a:ln w="9525" cap="flat" cmpd="sng">
            <a:solidFill>
              <a:srgbClr val="FFC8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FFC800"/>
                </a:solidFill>
                <a:latin typeface="Anton"/>
                <a:ea typeface="Anton"/>
                <a:cs typeface="Anton"/>
                <a:sym typeface="Anton"/>
              </a:rPr>
              <a:t> Opinion Mining</a:t>
            </a:r>
            <a:endParaRPr sz="1800">
              <a:solidFill>
                <a:srgbClr val="FFC800"/>
              </a:solidFill>
              <a:latin typeface="Anton"/>
              <a:ea typeface="Anton"/>
              <a:cs typeface="Anton"/>
              <a:sym typeface="Anton"/>
            </a:endParaRPr>
          </a:p>
        </p:txBody>
      </p:sp>
      <p:sp>
        <p:nvSpPr>
          <p:cNvPr id="648" name="Google Shape;648;p45"/>
          <p:cNvSpPr txBox="1"/>
          <p:nvPr/>
        </p:nvSpPr>
        <p:spPr>
          <a:xfrm>
            <a:off x="5665375" y="2722600"/>
            <a:ext cx="2619900" cy="1825200"/>
          </a:xfrm>
          <a:prstGeom prst="rect">
            <a:avLst/>
          </a:prstGeom>
          <a:solidFill>
            <a:srgbClr val="FFF2CC"/>
          </a:solid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b="1">
                <a:solidFill>
                  <a:schemeClr val="dk1"/>
                </a:solidFill>
                <a:latin typeface="Open Sans"/>
                <a:ea typeface="Open Sans"/>
                <a:cs typeface="Open Sans"/>
                <a:sym typeface="Open Sans"/>
              </a:rPr>
              <a:t>          Key Features</a:t>
            </a:r>
            <a:endParaRPr b="1">
              <a:solidFill>
                <a:schemeClr val="dk1"/>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endParaRPr b="1">
              <a:solidFill>
                <a:schemeClr val="dk1"/>
              </a:solidFill>
              <a:latin typeface="Open Sans"/>
              <a:ea typeface="Open Sans"/>
              <a:cs typeface="Open Sans"/>
              <a:sym typeface="Open Sans"/>
            </a:endParaRPr>
          </a:p>
          <a:p>
            <a:pPr marL="457200" lvl="0" indent="-311150" algn="l" rtl="0">
              <a:lnSpc>
                <a:spcPct val="150000"/>
              </a:lnSpc>
              <a:spcBef>
                <a:spcPts val="0"/>
              </a:spcBef>
              <a:spcAft>
                <a:spcPts val="0"/>
              </a:spcAft>
              <a:buClr>
                <a:schemeClr val="dk1"/>
              </a:buClr>
              <a:buSzPts val="1300"/>
              <a:buFont typeface="Open Sans"/>
              <a:buChar char="-"/>
            </a:pPr>
            <a:r>
              <a:rPr lang="en" sz="1300">
                <a:solidFill>
                  <a:schemeClr val="dk1"/>
                </a:solidFill>
                <a:latin typeface="Open Sans"/>
                <a:ea typeface="Open Sans"/>
                <a:cs typeface="Open Sans"/>
                <a:sym typeface="Open Sans"/>
              </a:rPr>
              <a:t>Tweets  </a:t>
            </a:r>
            <a:endParaRPr sz="1000" b="1">
              <a:solidFill>
                <a:schemeClr val="dk1"/>
              </a:solidFill>
              <a:latin typeface="Open Sans"/>
              <a:ea typeface="Open Sans"/>
              <a:cs typeface="Open Sans"/>
              <a:sym typeface="Open Sans"/>
            </a:endParaRPr>
          </a:p>
          <a:p>
            <a:pPr marL="0" lvl="0" indent="0" algn="l" rtl="0">
              <a:spcBef>
                <a:spcPts val="1200"/>
              </a:spcBef>
              <a:spcAft>
                <a:spcPts val="0"/>
              </a:spcAft>
              <a:buClr>
                <a:schemeClr val="dk1"/>
              </a:buClr>
              <a:buSzPts val="1100"/>
              <a:buFont typeface="Arial"/>
              <a:buNone/>
            </a:pPr>
            <a:endParaRPr b="1">
              <a:solidFill>
                <a:schemeClr val="dk1"/>
              </a:solidFill>
              <a:latin typeface="Open Sans"/>
              <a:ea typeface="Open Sans"/>
              <a:cs typeface="Open Sans"/>
              <a:sym typeface="Open Sans"/>
            </a:endParaRPr>
          </a:p>
          <a:p>
            <a:pPr marL="0" lvl="0" indent="0" algn="ctr" rtl="0">
              <a:spcBef>
                <a:spcPts val="0"/>
              </a:spcBef>
              <a:spcAft>
                <a:spcPts val="0"/>
              </a:spcAft>
              <a:buClr>
                <a:schemeClr val="dk1"/>
              </a:buClr>
              <a:buSzPts val="1100"/>
              <a:buFont typeface="Arial"/>
              <a:buNone/>
            </a:pPr>
            <a:r>
              <a:rPr lang="en" b="1">
                <a:solidFill>
                  <a:schemeClr val="dk1"/>
                </a:solidFill>
                <a:latin typeface="Open Sans"/>
                <a:ea typeface="Open Sans"/>
                <a:cs typeface="Open Sans"/>
                <a:sym typeface="Open Sans"/>
              </a:rPr>
              <a:t>Test data</a:t>
            </a:r>
            <a:endParaRPr b="1">
              <a:solidFill>
                <a:schemeClr val="dk1"/>
              </a:solidFill>
              <a:latin typeface="Open Sans"/>
              <a:ea typeface="Open Sans"/>
              <a:cs typeface="Open Sans"/>
              <a:sym typeface="Open Sans"/>
            </a:endParaRPr>
          </a:p>
          <a:p>
            <a:pPr marL="457200" lvl="0" indent="0" algn="ctr" rtl="0">
              <a:spcBef>
                <a:spcPts val="0"/>
              </a:spcBef>
              <a:spcAft>
                <a:spcPts val="0"/>
              </a:spcAft>
              <a:buNone/>
            </a:pPr>
            <a:endParaRPr b="1">
              <a:latin typeface="Open Sans"/>
              <a:ea typeface="Open Sans"/>
              <a:cs typeface="Open Sans"/>
              <a:sym typeface="Open Sans"/>
            </a:endParaRPr>
          </a:p>
        </p:txBody>
      </p:sp>
      <p:grpSp>
        <p:nvGrpSpPr>
          <p:cNvPr id="649" name="Google Shape;649;p45"/>
          <p:cNvGrpSpPr/>
          <p:nvPr/>
        </p:nvGrpSpPr>
        <p:grpSpPr>
          <a:xfrm>
            <a:off x="2759500" y="2736350"/>
            <a:ext cx="2619900" cy="1825200"/>
            <a:chOff x="2759500" y="2736350"/>
            <a:chExt cx="2619900" cy="1825200"/>
          </a:xfrm>
        </p:grpSpPr>
        <p:sp>
          <p:nvSpPr>
            <p:cNvPr id="650" name="Google Shape;650;p45"/>
            <p:cNvSpPr txBox="1"/>
            <p:nvPr/>
          </p:nvSpPr>
          <p:spPr>
            <a:xfrm>
              <a:off x="2759500" y="2736350"/>
              <a:ext cx="2619900" cy="1825200"/>
            </a:xfrm>
            <a:prstGeom prst="rect">
              <a:avLst/>
            </a:prstGeom>
            <a:solidFill>
              <a:srgbClr val="FFF2CC"/>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Open Sans"/>
                  <a:ea typeface="Open Sans"/>
                  <a:cs typeface="Open Sans"/>
                  <a:sym typeface="Open Sans"/>
                </a:rPr>
                <a:t> </a:t>
              </a:r>
              <a:r>
                <a:rPr lang="en" b="1">
                  <a:latin typeface="Open Sans"/>
                  <a:ea typeface="Open Sans"/>
                  <a:cs typeface="Open Sans"/>
                  <a:sym typeface="Open Sans"/>
                </a:rPr>
                <a:t>   Data Source</a:t>
              </a:r>
              <a:endParaRPr b="1">
                <a:latin typeface="Open Sans"/>
                <a:ea typeface="Open Sans"/>
                <a:cs typeface="Open Sans"/>
                <a:sym typeface="Open Sans"/>
              </a:endParaRPr>
            </a:p>
            <a:p>
              <a:pPr marL="0" lvl="0" indent="0" algn="l" rtl="0">
                <a:spcBef>
                  <a:spcPts val="0"/>
                </a:spcBef>
                <a:spcAft>
                  <a:spcPts val="0"/>
                </a:spcAft>
                <a:buNone/>
              </a:pPr>
              <a:endParaRPr b="1">
                <a:latin typeface="Open Sans"/>
                <a:ea typeface="Open Sans"/>
                <a:cs typeface="Open Sans"/>
                <a:sym typeface="Open Sans"/>
              </a:endParaRPr>
            </a:p>
            <a:p>
              <a:pPr marL="0" lvl="0" indent="0" algn="l" rtl="0">
                <a:spcBef>
                  <a:spcPts val="0"/>
                </a:spcBef>
                <a:spcAft>
                  <a:spcPts val="0"/>
                </a:spcAft>
                <a:buNone/>
              </a:pPr>
              <a:endParaRPr b="1">
                <a:latin typeface="Open Sans"/>
                <a:ea typeface="Open Sans"/>
                <a:cs typeface="Open Sans"/>
                <a:sym typeface="Open Sans"/>
              </a:endParaRPr>
            </a:p>
            <a:p>
              <a:pPr marL="0" lvl="0" indent="0" algn="l" rtl="0">
                <a:spcBef>
                  <a:spcPts val="0"/>
                </a:spcBef>
                <a:spcAft>
                  <a:spcPts val="0"/>
                </a:spcAft>
                <a:buNone/>
              </a:pPr>
              <a:endParaRPr b="1">
                <a:latin typeface="Open Sans"/>
                <a:ea typeface="Open Sans"/>
                <a:cs typeface="Open Sans"/>
                <a:sym typeface="Open Sans"/>
              </a:endParaRPr>
            </a:p>
            <a:p>
              <a:pPr marL="0" lvl="0" indent="0" algn="l" rtl="0">
                <a:spcBef>
                  <a:spcPts val="0"/>
                </a:spcBef>
                <a:spcAft>
                  <a:spcPts val="0"/>
                </a:spcAft>
                <a:buNone/>
              </a:pPr>
              <a:endParaRPr b="1">
                <a:latin typeface="Open Sans"/>
                <a:ea typeface="Open Sans"/>
                <a:cs typeface="Open Sans"/>
                <a:sym typeface="Open Sans"/>
              </a:endParaRPr>
            </a:p>
            <a:p>
              <a:pPr marL="0" lvl="0" indent="0" algn="ctr" rtl="0">
                <a:spcBef>
                  <a:spcPts val="0"/>
                </a:spcBef>
                <a:spcAft>
                  <a:spcPts val="0"/>
                </a:spcAft>
                <a:buNone/>
              </a:pPr>
              <a:r>
                <a:rPr lang="en" b="1">
                  <a:latin typeface="Open Sans"/>
                  <a:ea typeface="Open Sans"/>
                  <a:cs typeface="Open Sans"/>
                  <a:sym typeface="Open Sans"/>
                </a:rPr>
                <a:t>50,000 observations</a:t>
              </a:r>
              <a:endParaRPr b="1">
                <a:latin typeface="Open Sans"/>
                <a:ea typeface="Open Sans"/>
                <a:cs typeface="Open Sans"/>
                <a:sym typeface="Open Sans"/>
              </a:endParaRPr>
            </a:p>
            <a:p>
              <a:pPr marL="0" lvl="0" indent="0" algn="ctr" rtl="0">
                <a:spcBef>
                  <a:spcPts val="0"/>
                </a:spcBef>
                <a:spcAft>
                  <a:spcPts val="0"/>
                </a:spcAft>
                <a:buNone/>
              </a:pPr>
              <a:r>
                <a:rPr lang="en" b="1">
                  <a:latin typeface="Open Sans"/>
                  <a:ea typeface="Open Sans"/>
                  <a:cs typeface="Open Sans"/>
                  <a:sym typeface="Open Sans"/>
                </a:rPr>
                <a:t>Jun 24 - July 10</a:t>
              </a:r>
              <a:endParaRPr b="1">
                <a:latin typeface="Open Sans"/>
                <a:ea typeface="Open Sans"/>
                <a:cs typeface="Open Sans"/>
                <a:sym typeface="Open Sans"/>
              </a:endParaRPr>
            </a:p>
            <a:p>
              <a:pPr marL="0" lvl="0" indent="0" algn="ctr" rtl="0">
                <a:spcBef>
                  <a:spcPts val="0"/>
                </a:spcBef>
                <a:spcAft>
                  <a:spcPts val="0"/>
                </a:spcAft>
                <a:buNone/>
              </a:pPr>
              <a:endParaRPr b="1">
                <a:latin typeface="Open Sans"/>
                <a:ea typeface="Open Sans"/>
                <a:cs typeface="Open Sans"/>
                <a:sym typeface="Open Sans"/>
              </a:endParaRPr>
            </a:p>
            <a:p>
              <a:pPr marL="0" lvl="0" indent="0" algn="ctr" rtl="0">
                <a:spcBef>
                  <a:spcPts val="0"/>
                </a:spcBef>
                <a:spcAft>
                  <a:spcPts val="0"/>
                </a:spcAft>
                <a:buNone/>
              </a:pPr>
              <a:endParaRPr b="1">
                <a:latin typeface="Open Sans"/>
                <a:ea typeface="Open Sans"/>
                <a:cs typeface="Open Sans"/>
                <a:sym typeface="Open Sans"/>
              </a:endParaRPr>
            </a:p>
            <a:p>
              <a:pPr marL="0" lvl="0" indent="0" algn="ctr" rtl="0">
                <a:spcBef>
                  <a:spcPts val="0"/>
                </a:spcBef>
                <a:spcAft>
                  <a:spcPts val="0"/>
                </a:spcAft>
                <a:buNone/>
              </a:pPr>
              <a:endParaRPr b="1">
                <a:latin typeface="Open Sans"/>
                <a:ea typeface="Open Sans"/>
                <a:cs typeface="Open Sans"/>
                <a:sym typeface="Open Sans"/>
              </a:endParaRPr>
            </a:p>
            <a:p>
              <a:pPr marL="0" lvl="0" indent="0" algn="ctr" rtl="0">
                <a:spcBef>
                  <a:spcPts val="0"/>
                </a:spcBef>
                <a:spcAft>
                  <a:spcPts val="0"/>
                </a:spcAft>
                <a:buNone/>
              </a:pPr>
              <a:endParaRPr b="1">
                <a:latin typeface="Open Sans"/>
                <a:ea typeface="Open Sans"/>
                <a:cs typeface="Open Sans"/>
                <a:sym typeface="Open Sans"/>
              </a:endParaRPr>
            </a:p>
            <a:p>
              <a:pPr marL="0" lvl="0" indent="0" algn="l" rtl="0">
                <a:spcBef>
                  <a:spcPts val="0"/>
                </a:spcBef>
                <a:spcAft>
                  <a:spcPts val="0"/>
                </a:spcAft>
                <a:buNone/>
              </a:pPr>
              <a:r>
                <a:rPr lang="en" b="1">
                  <a:latin typeface="Open Sans"/>
                  <a:ea typeface="Open Sans"/>
                  <a:cs typeface="Open Sans"/>
                  <a:sym typeface="Open Sans"/>
                </a:rPr>
                <a:t>   </a:t>
              </a:r>
              <a:endParaRPr b="1">
                <a:latin typeface="Open Sans"/>
                <a:ea typeface="Open Sans"/>
                <a:cs typeface="Open Sans"/>
                <a:sym typeface="Open Sans"/>
              </a:endParaRPr>
            </a:p>
          </p:txBody>
        </p:sp>
        <p:sp>
          <p:nvSpPr>
            <p:cNvPr id="651" name="Google Shape;651;p45"/>
            <p:cNvSpPr txBox="1"/>
            <p:nvPr/>
          </p:nvSpPr>
          <p:spPr>
            <a:xfrm>
              <a:off x="3107275" y="3176950"/>
              <a:ext cx="2082000" cy="625800"/>
            </a:xfrm>
            <a:prstGeom prst="rect">
              <a:avLst/>
            </a:prstGeom>
            <a:solidFill>
              <a:srgbClr val="191919"/>
            </a:solidFill>
            <a:ln w="9525" cap="flat" cmpd="sng">
              <a:solidFill>
                <a:srgbClr val="FFC8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95000"/>
                </a:lnSpc>
                <a:spcBef>
                  <a:spcPts val="0"/>
                </a:spcBef>
                <a:spcAft>
                  <a:spcPts val="1200"/>
                </a:spcAft>
                <a:buNone/>
              </a:pPr>
              <a:r>
                <a:rPr lang="en" sz="1800">
                  <a:solidFill>
                    <a:srgbClr val="FFC800"/>
                  </a:solidFill>
                  <a:latin typeface="Anton"/>
                  <a:ea typeface="Anton"/>
                  <a:cs typeface="Anton"/>
                  <a:sym typeface="Anton"/>
                </a:rPr>
                <a:t>Twitter</a:t>
              </a:r>
              <a:endParaRPr sz="1500">
                <a:solidFill>
                  <a:srgbClr val="FFC800"/>
                </a:solidFill>
                <a:latin typeface="Anton"/>
                <a:ea typeface="Anton"/>
                <a:cs typeface="Anton"/>
                <a:sym typeface="Anton"/>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43"/>
                                        </p:tgtEl>
                                        <p:attrNameLst>
                                          <p:attrName>style.visibility</p:attrName>
                                        </p:attrNameLst>
                                      </p:cBhvr>
                                      <p:to>
                                        <p:strVal val="visible"/>
                                      </p:to>
                                    </p:set>
                                    <p:animEffect transition="in" filter="fade">
                                      <p:cBhvr>
                                        <p:cTn id="7" dur="1000"/>
                                        <p:tgtEl>
                                          <p:spTgt spid="64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646"/>
                                        </p:tgtEl>
                                        <p:attrNameLst>
                                          <p:attrName>style.visibility</p:attrName>
                                        </p:attrNameLst>
                                      </p:cBhvr>
                                      <p:to>
                                        <p:strVal val="visible"/>
                                      </p:to>
                                    </p:set>
                                    <p:anim calcmode="lin" valueType="num">
                                      <p:cBhvr additive="base">
                                        <p:cTn id="12" dur="1000"/>
                                        <p:tgtEl>
                                          <p:spTgt spid="646"/>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49"/>
                                        </p:tgtEl>
                                        <p:attrNameLst>
                                          <p:attrName>style.visibility</p:attrName>
                                        </p:attrNameLst>
                                      </p:cBhvr>
                                      <p:to>
                                        <p:strVal val="visible"/>
                                      </p:to>
                                    </p:set>
                                    <p:animEffect transition="in" filter="fade">
                                      <p:cBhvr>
                                        <p:cTn id="17" dur="1000"/>
                                        <p:tgtEl>
                                          <p:spTgt spid="649"/>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2" fill="hold" nodeType="clickEffect">
                                  <p:stCondLst>
                                    <p:cond delay="0"/>
                                  </p:stCondLst>
                                  <p:childTnLst>
                                    <p:set>
                                      <p:cBhvr>
                                        <p:cTn id="21" dur="1" fill="hold">
                                          <p:stCondLst>
                                            <p:cond delay="0"/>
                                          </p:stCondLst>
                                        </p:cTn>
                                        <p:tgtEl>
                                          <p:spTgt spid="648"/>
                                        </p:tgtEl>
                                        <p:attrNameLst>
                                          <p:attrName>style.visibility</p:attrName>
                                        </p:attrNameLst>
                                      </p:cBhvr>
                                      <p:to>
                                        <p:strVal val="visible"/>
                                      </p:to>
                                    </p:set>
                                    <p:anim calcmode="lin" valueType="num">
                                      <p:cBhvr additive="base">
                                        <p:cTn id="22" dur="1000"/>
                                        <p:tgtEl>
                                          <p:spTgt spid="648"/>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Shape 655"/>
        <p:cNvGrpSpPr/>
        <p:nvPr/>
      </p:nvGrpSpPr>
      <p:grpSpPr>
        <a:xfrm>
          <a:off x="0" y="0"/>
          <a:ext cx="0" cy="0"/>
          <a:chOff x="0" y="0"/>
          <a:chExt cx="0" cy="0"/>
        </a:xfrm>
      </p:grpSpPr>
      <p:sp>
        <p:nvSpPr>
          <p:cNvPr id="656" name="Google Shape;656;p46"/>
          <p:cNvSpPr txBox="1">
            <a:spLocks noGrp="1"/>
          </p:cNvSpPr>
          <p:nvPr>
            <p:ph type="title"/>
          </p:nvPr>
        </p:nvSpPr>
        <p:spPr>
          <a:xfrm>
            <a:off x="711775" y="496066"/>
            <a:ext cx="7704000" cy="457200"/>
          </a:xfrm>
          <a:prstGeom prst="rect">
            <a:avLst/>
          </a:prstGeom>
        </p:spPr>
        <p:txBody>
          <a:bodyPr spcFirstLastPara="1" wrap="square" lIns="0" tIns="0" rIns="0" bIns="0" anchor="t" anchorCtr="0">
            <a:normAutofit fontScale="90000"/>
          </a:bodyPr>
          <a:lstStyle/>
          <a:p>
            <a:pPr marL="0" lvl="0" indent="0" algn="l" rtl="0">
              <a:spcBef>
                <a:spcPts val="0"/>
              </a:spcBef>
              <a:spcAft>
                <a:spcPts val="0"/>
              </a:spcAft>
              <a:buNone/>
            </a:pPr>
            <a:r>
              <a:rPr lang="en"/>
              <a:t>Findings: Tweet Data</a:t>
            </a:r>
            <a:endParaRPr/>
          </a:p>
        </p:txBody>
      </p:sp>
      <p:sp>
        <p:nvSpPr>
          <p:cNvPr id="657" name="Google Shape;657;p4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rmAutofit/>
          </a:bodyPr>
          <a:lstStyle/>
          <a:p>
            <a:pPr marL="0" lvl="0" indent="0" algn="r" rtl="0">
              <a:spcBef>
                <a:spcPts val="0"/>
              </a:spcBef>
              <a:spcAft>
                <a:spcPts val="0"/>
              </a:spcAft>
              <a:buNone/>
            </a:pPr>
            <a:fld id="{00000000-1234-1234-1234-123412341234}" type="slidenum">
              <a:rPr lang="en"/>
              <a:t>31</a:t>
            </a:fld>
            <a:endParaRPr/>
          </a:p>
        </p:txBody>
      </p:sp>
      <p:sp>
        <p:nvSpPr>
          <p:cNvPr id="658" name="Google Shape;658;p46"/>
          <p:cNvSpPr txBox="1"/>
          <p:nvPr/>
        </p:nvSpPr>
        <p:spPr>
          <a:xfrm>
            <a:off x="711775" y="219900"/>
            <a:ext cx="2395500" cy="915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1000" b="1">
                <a:solidFill>
                  <a:srgbClr val="191919"/>
                </a:solidFill>
                <a:latin typeface="Anaheim"/>
                <a:ea typeface="Anaheim"/>
                <a:cs typeface="Anaheim"/>
                <a:sym typeface="Anaheim"/>
              </a:rPr>
              <a:t>Correlation One</a:t>
            </a:r>
            <a:endParaRPr sz="1000" b="1">
              <a:solidFill>
                <a:srgbClr val="191919"/>
              </a:solidFill>
              <a:latin typeface="Anaheim"/>
              <a:ea typeface="Anaheim"/>
              <a:cs typeface="Anaheim"/>
              <a:sym typeface="Anaheim"/>
            </a:endParaRPr>
          </a:p>
        </p:txBody>
      </p:sp>
      <p:sp>
        <p:nvSpPr>
          <p:cNvPr id="659" name="Google Shape;659;p46"/>
          <p:cNvSpPr txBox="1"/>
          <p:nvPr/>
        </p:nvSpPr>
        <p:spPr>
          <a:xfrm>
            <a:off x="6960900" y="4827750"/>
            <a:ext cx="1463100" cy="915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1000">
                <a:solidFill>
                  <a:srgbClr val="191919"/>
                </a:solidFill>
                <a:latin typeface="Anaheim"/>
                <a:ea typeface="Anaheim"/>
                <a:cs typeface="Anaheim"/>
                <a:sym typeface="Anaheim"/>
              </a:rPr>
              <a:t>2022 DS4A Capstone</a:t>
            </a:r>
            <a:endParaRPr sz="1000">
              <a:solidFill>
                <a:srgbClr val="191919"/>
              </a:solidFill>
              <a:latin typeface="Anaheim"/>
              <a:ea typeface="Anaheim"/>
              <a:cs typeface="Anaheim"/>
              <a:sym typeface="Anaheim"/>
            </a:endParaRPr>
          </a:p>
        </p:txBody>
      </p:sp>
      <p:sp>
        <p:nvSpPr>
          <p:cNvPr id="660" name="Google Shape;660;p46"/>
          <p:cNvSpPr txBox="1"/>
          <p:nvPr/>
        </p:nvSpPr>
        <p:spPr>
          <a:xfrm>
            <a:off x="6960900" y="236625"/>
            <a:ext cx="1463100" cy="91500"/>
          </a:xfrm>
          <a:prstGeom prst="rect">
            <a:avLst/>
          </a:prstGeom>
          <a:noFill/>
          <a:ln>
            <a:noFill/>
          </a:ln>
        </p:spPr>
        <p:txBody>
          <a:bodyPr spcFirstLastPara="1" wrap="square" lIns="0" tIns="0" rIns="0" bIns="0" anchor="ctr" anchorCtr="0">
            <a:noAutofit/>
          </a:bodyPr>
          <a:lstStyle/>
          <a:p>
            <a:pPr marL="914400" lvl="0" indent="0" algn="r" rtl="0">
              <a:spcBef>
                <a:spcPts val="0"/>
              </a:spcBef>
              <a:spcAft>
                <a:spcPts val="0"/>
              </a:spcAft>
              <a:buNone/>
            </a:pPr>
            <a:r>
              <a:rPr lang="en" sz="1000">
                <a:solidFill>
                  <a:srgbClr val="191919"/>
                </a:solidFill>
                <a:latin typeface="Anaheim"/>
                <a:ea typeface="Anaheim"/>
                <a:cs typeface="Anaheim"/>
                <a:sym typeface="Anaheim"/>
              </a:rPr>
              <a:t>Findings</a:t>
            </a:r>
            <a:endParaRPr sz="1000">
              <a:solidFill>
                <a:srgbClr val="191919"/>
              </a:solidFill>
              <a:latin typeface="Anaheim"/>
              <a:ea typeface="Anaheim"/>
              <a:cs typeface="Anaheim"/>
              <a:sym typeface="Anaheim"/>
            </a:endParaRPr>
          </a:p>
        </p:txBody>
      </p:sp>
      <p:sp>
        <p:nvSpPr>
          <p:cNvPr id="661" name="Google Shape;661;p46"/>
          <p:cNvSpPr txBox="1">
            <a:spLocks noGrp="1"/>
          </p:cNvSpPr>
          <p:nvPr>
            <p:ph type="body" idx="4294967295"/>
          </p:nvPr>
        </p:nvSpPr>
        <p:spPr>
          <a:xfrm>
            <a:off x="311700" y="1225225"/>
            <a:ext cx="8520600" cy="3354000"/>
          </a:xfrm>
          <a:prstGeom prst="rect">
            <a:avLst/>
          </a:prstGeom>
        </p:spPr>
        <p:txBody>
          <a:bodyPr spcFirstLastPara="1" wrap="square" lIns="91425" tIns="91425" rIns="91425" bIns="91425" anchor="t" anchorCtr="0">
            <a:noAutofit/>
          </a:bodyPr>
          <a:lstStyle/>
          <a:p>
            <a:pPr marL="457200" lvl="0" indent="-374650" algn="l" rtl="0">
              <a:spcBef>
                <a:spcPts val="0"/>
              </a:spcBef>
              <a:spcAft>
                <a:spcPts val="0"/>
              </a:spcAft>
              <a:buSzPts val="2300"/>
              <a:buFont typeface="Economica"/>
              <a:buChar char="●"/>
            </a:pPr>
            <a:r>
              <a:rPr lang="en" sz="2300">
                <a:latin typeface="Economica"/>
                <a:ea typeface="Economica"/>
                <a:cs typeface="Economica"/>
                <a:sym typeface="Economica"/>
              </a:rPr>
              <a:t>In the Train dataset, keywords like,”abortion” and “Wade” were most prevalent, while the Test dataset had keywords like “abortionrightsarehumanrights” and abortionishealthcare”</a:t>
            </a:r>
            <a:endParaRPr sz="2300">
              <a:latin typeface="Economica"/>
              <a:ea typeface="Economica"/>
              <a:cs typeface="Economica"/>
              <a:sym typeface="Economica"/>
            </a:endParaRPr>
          </a:p>
          <a:p>
            <a:pPr marL="457200" lvl="0" indent="-374650" algn="l" rtl="0">
              <a:spcBef>
                <a:spcPts val="0"/>
              </a:spcBef>
              <a:spcAft>
                <a:spcPts val="0"/>
              </a:spcAft>
              <a:buSzPts val="2300"/>
              <a:buFont typeface="Economica"/>
              <a:buChar char="●"/>
            </a:pPr>
            <a:r>
              <a:rPr lang="en" sz="2300">
                <a:latin typeface="Economica"/>
                <a:ea typeface="Economica"/>
                <a:cs typeface="Economica"/>
                <a:sym typeface="Economica"/>
              </a:rPr>
              <a:t>Most of the tweets described organizations, e.g., the US Supreme Court, and legislation, e.g., “Roe vs Wade”</a:t>
            </a:r>
            <a:endParaRPr sz="2300">
              <a:latin typeface="Economica"/>
              <a:ea typeface="Economica"/>
              <a:cs typeface="Economica"/>
              <a:sym typeface="Economica"/>
            </a:endParaRPr>
          </a:p>
          <a:p>
            <a:pPr marL="457200" lvl="0" indent="-374650" algn="l" rtl="0">
              <a:spcBef>
                <a:spcPts val="0"/>
              </a:spcBef>
              <a:spcAft>
                <a:spcPts val="0"/>
              </a:spcAft>
              <a:buSzPts val="2300"/>
              <a:buFont typeface="Economica"/>
              <a:buChar char="●"/>
            </a:pPr>
            <a:r>
              <a:rPr lang="en" sz="2300">
                <a:latin typeface="Economica"/>
                <a:ea typeface="Economica"/>
                <a:cs typeface="Economica"/>
                <a:sym typeface="Economica"/>
              </a:rPr>
              <a:t>Tweets vectorized via sci-kit learn </a:t>
            </a:r>
            <a:r>
              <a:rPr lang="en" sz="2300" i="1">
                <a:latin typeface="Economica"/>
                <a:ea typeface="Economica"/>
                <a:cs typeface="Economica"/>
                <a:sym typeface="Economica"/>
              </a:rPr>
              <a:t>CountVectorizer</a:t>
            </a:r>
            <a:r>
              <a:rPr lang="en" sz="2300">
                <a:latin typeface="Economica"/>
                <a:ea typeface="Economica"/>
                <a:cs typeface="Economica"/>
                <a:sym typeface="Economica"/>
              </a:rPr>
              <a:t> module</a:t>
            </a:r>
            <a:endParaRPr sz="2300">
              <a:latin typeface="Economica"/>
              <a:ea typeface="Economica"/>
              <a:cs typeface="Economica"/>
              <a:sym typeface="Economica"/>
            </a:endParaRPr>
          </a:p>
          <a:p>
            <a:pPr marL="457200" lvl="0" indent="-374650" algn="l" rtl="0">
              <a:spcBef>
                <a:spcPts val="0"/>
              </a:spcBef>
              <a:spcAft>
                <a:spcPts val="0"/>
              </a:spcAft>
              <a:buSzPts val="2300"/>
              <a:buFont typeface="Economica"/>
              <a:buChar char="●"/>
            </a:pPr>
            <a:r>
              <a:rPr lang="en" sz="2300">
                <a:latin typeface="Economica"/>
                <a:ea typeface="Economica"/>
                <a:cs typeface="Economica"/>
                <a:sym typeface="Economica"/>
              </a:rPr>
              <a:t>Model evaluation</a:t>
            </a:r>
            <a:endParaRPr sz="2300">
              <a:latin typeface="Economica"/>
              <a:ea typeface="Economica"/>
              <a:cs typeface="Economica"/>
              <a:sym typeface="Economica"/>
            </a:endParaRPr>
          </a:p>
          <a:p>
            <a:pPr marL="914400" lvl="1" indent="-361950" algn="l" rtl="0">
              <a:spcBef>
                <a:spcPts val="0"/>
              </a:spcBef>
              <a:spcAft>
                <a:spcPts val="0"/>
              </a:spcAft>
              <a:buSzPts val="2100"/>
              <a:buFont typeface="Economica"/>
              <a:buChar char="○"/>
            </a:pPr>
            <a:r>
              <a:rPr lang="en" sz="2100">
                <a:latin typeface="Economica"/>
                <a:ea typeface="Economica"/>
                <a:cs typeface="Economica"/>
                <a:sym typeface="Economica"/>
              </a:rPr>
              <a:t>SVM model &gt; Logistic Regression models</a:t>
            </a:r>
            <a:endParaRPr sz="2300">
              <a:latin typeface="Economica"/>
              <a:ea typeface="Economica"/>
              <a:cs typeface="Economica"/>
              <a:sym typeface="Economica"/>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Shape 665"/>
        <p:cNvGrpSpPr/>
        <p:nvPr/>
      </p:nvGrpSpPr>
      <p:grpSpPr>
        <a:xfrm>
          <a:off x="0" y="0"/>
          <a:ext cx="0" cy="0"/>
          <a:chOff x="0" y="0"/>
          <a:chExt cx="0" cy="0"/>
        </a:xfrm>
      </p:grpSpPr>
      <p:sp>
        <p:nvSpPr>
          <p:cNvPr id="666" name="Google Shape;666;p47"/>
          <p:cNvSpPr txBox="1">
            <a:spLocks noGrp="1"/>
          </p:cNvSpPr>
          <p:nvPr>
            <p:ph type="title"/>
          </p:nvPr>
        </p:nvSpPr>
        <p:spPr>
          <a:xfrm>
            <a:off x="259300" y="491250"/>
            <a:ext cx="8520600" cy="8313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Correlation Matrix: Abortion Rates, 1988 to 2017 </a:t>
            </a:r>
            <a:endParaRPr/>
          </a:p>
        </p:txBody>
      </p:sp>
      <p:sp>
        <p:nvSpPr>
          <p:cNvPr id="667" name="Google Shape;667;p47"/>
          <p:cNvSpPr txBox="1">
            <a:spLocks noGrp="1"/>
          </p:cNvSpPr>
          <p:nvPr>
            <p:ph type="body" idx="1"/>
          </p:nvPr>
        </p:nvSpPr>
        <p:spPr>
          <a:xfrm>
            <a:off x="311700" y="1225225"/>
            <a:ext cx="2395500" cy="3354000"/>
          </a:xfrm>
          <a:prstGeom prst="rect">
            <a:avLst/>
          </a:prstGeom>
        </p:spPr>
        <p:txBody>
          <a:bodyPr spcFirstLastPara="1" wrap="square" lIns="91425" tIns="91425" rIns="91425" bIns="91425" anchor="t" anchorCtr="0">
            <a:normAutofit/>
          </a:bodyPr>
          <a:lstStyle/>
          <a:p>
            <a:pPr marL="0" lvl="0" indent="0" algn="l" rtl="0">
              <a:lnSpc>
                <a:spcPct val="80000"/>
              </a:lnSpc>
              <a:spcBef>
                <a:spcPts val="0"/>
              </a:spcBef>
              <a:spcAft>
                <a:spcPts val="0"/>
              </a:spcAft>
              <a:buNone/>
            </a:pPr>
            <a:endParaRPr sz="1600"/>
          </a:p>
          <a:p>
            <a:pPr marL="0" lvl="0" indent="0" algn="l" rtl="0">
              <a:lnSpc>
                <a:spcPct val="80000"/>
              </a:lnSpc>
              <a:spcBef>
                <a:spcPts val="1200"/>
              </a:spcBef>
              <a:spcAft>
                <a:spcPts val="0"/>
              </a:spcAft>
              <a:buNone/>
            </a:pPr>
            <a:endParaRPr sz="1600"/>
          </a:p>
          <a:p>
            <a:pPr marL="0" lvl="0" indent="0" algn="l" rtl="0">
              <a:lnSpc>
                <a:spcPct val="80000"/>
              </a:lnSpc>
              <a:spcBef>
                <a:spcPts val="1200"/>
              </a:spcBef>
              <a:spcAft>
                <a:spcPts val="0"/>
              </a:spcAft>
              <a:buNone/>
            </a:pPr>
            <a:endParaRPr sz="1600"/>
          </a:p>
          <a:p>
            <a:pPr marL="0" lvl="0" indent="0" algn="l" rtl="0">
              <a:lnSpc>
                <a:spcPct val="80000"/>
              </a:lnSpc>
              <a:spcBef>
                <a:spcPts val="1200"/>
              </a:spcBef>
              <a:spcAft>
                <a:spcPts val="0"/>
              </a:spcAft>
              <a:buNone/>
            </a:pPr>
            <a:r>
              <a:rPr lang="en" sz="1600"/>
              <a:t>Value &gt; 0.5 ⇒ row and </a:t>
            </a:r>
            <a:endParaRPr sz="1600"/>
          </a:p>
          <a:p>
            <a:pPr marL="0" lvl="0" indent="0" algn="l" rtl="0">
              <a:lnSpc>
                <a:spcPct val="80000"/>
              </a:lnSpc>
              <a:spcBef>
                <a:spcPts val="1200"/>
              </a:spcBef>
              <a:spcAft>
                <a:spcPts val="0"/>
              </a:spcAft>
              <a:buNone/>
            </a:pPr>
            <a:r>
              <a:rPr lang="en" sz="1600"/>
              <a:t>column values are highly </a:t>
            </a:r>
            <a:endParaRPr sz="1600"/>
          </a:p>
          <a:p>
            <a:pPr marL="0" lvl="0" indent="0" algn="l" rtl="0">
              <a:lnSpc>
                <a:spcPct val="80000"/>
              </a:lnSpc>
              <a:spcBef>
                <a:spcPts val="1200"/>
              </a:spcBef>
              <a:spcAft>
                <a:spcPts val="0"/>
              </a:spcAft>
              <a:buNone/>
            </a:pPr>
            <a:r>
              <a:rPr lang="en" sz="1600"/>
              <a:t>correlated and not linearly </a:t>
            </a:r>
            <a:endParaRPr sz="1600"/>
          </a:p>
          <a:p>
            <a:pPr marL="0" lvl="0" indent="0" algn="l" rtl="0">
              <a:lnSpc>
                <a:spcPct val="80000"/>
              </a:lnSpc>
              <a:spcBef>
                <a:spcPts val="1200"/>
              </a:spcBef>
              <a:spcAft>
                <a:spcPts val="1200"/>
              </a:spcAft>
              <a:buNone/>
            </a:pPr>
            <a:r>
              <a:rPr lang="en" sz="1600"/>
              <a:t>independent</a:t>
            </a:r>
            <a:endParaRPr sz="1600"/>
          </a:p>
        </p:txBody>
      </p:sp>
      <p:pic>
        <p:nvPicPr>
          <p:cNvPr id="668" name="Google Shape;668;p47"/>
          <p:cNvPicPr preferRelativeResize="0"/>
          <p:nvPr/>
        </p:nvPicPr>
        <p:blipFill>
          <a:blip r:embed="rId3">
            <a:alphaModFix/>
          </a:blip>
          <a:stretch>
            <a:fillRect/>
          </a:stretch>
        </p:blipFill>
        <p:spPr>
          <a:xfrm>
            <a:off x="2820175" y="1322550"/>
            <a:ext cx="6080925" cy="34762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Shape 672"/>
        <p:cNvGrpSpPr/>
        <p:nvPr/>
      </p:nvGrpSpPr>
      <p:grpSpPr>
        <a:xfrm>
          <a:off x="0" y="0"/>
          <a:ext cx="0" cy="0"/>
          <a:chOff x="0" y="0"/>
          <a:chExt cx="0" cy="0"/>
        </a:xfrm>
      </p:grpSpPr>
      <p:sp>
        <p:nvSpPr>
          <p:cNvPr id="673" name="Google Shape;673;p48"/>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Twitter Statistics: Top Hashtags</a:t>
            </a:r>
            <a:endParaRPr/>
          </a:p>
        </p:txBody>
      </p:sp>
      <p:pic>
        <p:nvPicPr>
          <p:cNvPr id="674" name="Google Shape;674;p48"/>
          <p:cNvPicPr preferRelativeResize="0"/>
          <p:nvPr/>
        </p:nvPicPr>
        <p:blipFill rotWithShape="1">
          <a:blip r:embed="rId3">
            <a:alphaModFix/>
          </a:blip>
          <a:srcRect l="2391"/>
          <a:stretch/>
        </p:blipFill>
        <p:spPr>
          <a:xfrm>
            <a:off x="359600" y="1299625"/>
            <a:ext cx="8470452" cy="3310126"/>
          </a:xfrm>
          <a:prstGeom prst="rect">
            <a:avLst/>
          </a:prstGeom>
          <a:noFill/>
          <a:ln w="19050" cap="flat" cmpd="sng">
            <a:solidFill>
              <a:schemeClr val="dk1"/>
            </a:solidFill>
            <a:prstDash val="solid"/>
            <a:round/>
            <a:headEnd type="none" w="sm" len="sm"/>
            <a:tailEnd type="none" w="sm" len="sm"/>
          </a:ln>
        </p:spPr>
      </p:pic>
      <p:sp>
        <p:nvSpPr>
          <p:cNvPr id="675" name="Google Shape;675;p4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33</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Shape 679"/>
        <p:cNvGrpSpPr/>
        <p:nvPr/>
      </p:nvGrpSpPr>
      <p:grpSpPr>
        <a:xfrm>
          <a:off x="0" y="0"/>
          <a:ext cx="0" cy="0"/>
          <a:chOff x="0" y="0"/>
          <a:chExt cx="0" cy="0"/>
        </a:xfrm>
      </p:grpSpPr>
      <p:sp>
        <p:nvSpPr>
          <p:cNvPr id="680" name="Google Shape;680;p49"/>
          <p:cNvSpPr txBox="1">
            <a:spLocks noGrp="1"/>
          </p:cNvSpPr>
          <p:nvPr>
            <p:ph type="title"/>
          </p:nvPr>
        </p:nvSpPr>
        <p:spPr>
          <a:xfrm>
            <a:off x="711775" y="496066"/>
            <a:ext cx="7704000" cy="457200"/>
          </a:xfrm>
          <a:prstGeom prst="rect">
            <a:avLst/>
          </a:prstGeom>
        </p:spPr>
        <p:txBody>
          <a:bodyPr spcFirstLastPara="1" wrap="square" lIns="0" tIns="0" rIns="0" bIns="0" anchor="t" anchorCtr="0">
            <a:normAutofit fontScale="90000"/>
          </a:bodyPr>
          <a:lstStyle/>
          <a:p>
            <a:pPr marL="0" lvl="0" indent="0" algn="l" rtl="0">
              <a:spcBef>
                <a:spcPts val="0"/>
              </a:spcBef>
              <a:spcAft>
                <a:spcPts val="0"/>
              </a:spcAft>
              <a:buNone/>
            </a:pPr>
            <a:r>
              <a:rPr lang="en"/>
              <a:t>Findings: Tweet Data</a:t>
            </a:r>
            <a:endParaRPr/>
          </a:p>
        </p:txBody>
      </p:sp>
      <p:sp>
        <p:nvSpPr>
          <p:cNvPr id="681" name="Google Shape;681;p4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rmAutofit/>
          </a:bodyPr>
          <a:lstStyle/>
          <a:p>
            <a:pPr marL="0" lvl="0" indent="0" algn="r" rtl="0">
              <a:spcBef>
                <a:spcPts val="0"/>
              </a:spcBef>
              <a:spcAft>
                <a:spcPts val="0"/>
              </a:spcAft>
              <a:buNone/>
            </a:pPr>
            <a:fld id="{00000000-1234-1234-1234-123412341234}" type="slidenum">
              <a:rPr lang="en"/>
              <a:t>34</a:t>
            </a:fld>
            <a:endParaRPr/>
          </a:p>
        </p:txBody>
      </p:sp>
      <p:sp>
        <p:nvSpPr>
          <p:cNvPr id="682" name="Google Shape;682;p49"/>
          <p:cNvSpPr txBox="1"/>
          <p:nvPr/>
        </p:nvSpPr>
        <p:spPr>
          <a:xfrm>
            <a:off x="711775" y="219900"/>
            <a:ext cx="2395500" cy="915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1000" b="1">
                <a:solidFill>
                  <a:srgbClr val="191919"/>
                </a:solidFill>
                <a:latin typeface="Anaheim"/>
                <a:ea typeface="Anaheim"/>
                <a:cs typeface="Anaheim"/>
                <a:sym typeface="Anaheim"/>
              </a:rPr>
              <a:t>Correlation One</a:t>
            </a:r>
            <a:endParaRPr sz="1000" b="1">
              <a:solidFill>
                <a:srgbClr val="191919"/>
              </a:solidFill>
              <a:latin typeface="Anaheim"/>
              <a:ea typeface="Anaheim"/>
              <a:cs typeface="Anaheim"/>
              <a:sym typeface="Anaheim"/>
            </a:endParaRPr>
          </a:p>
        </p:txBody>
      </p:sp>
      <p:sp>
        <p:nvSpPr>
          <p:cNvPr id="683" name="Google Shape;683;p49"/>
          <p:cNvSpPr txBox="1"/>
          <p:nvPr/>
        </p:nvSpPr>
        <p:spPr>
          <a:xfrm>
            <a:off x="6960900" y="4827750"/>
            <a:ext cx="1463100" cy="915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1000">
                <a:solidFill>
                  <a:srgbClr val="191919"/>
                </a:solidFill>
                <a:latin typeface="Anaheim"/>
                <a:ea typeface="Anaheim"/>
                <a:cs typeface="Anaheim"/>
                <a:sym typeface="Anaheim"/>
              </a:rPr>
              <a:t>2022 DS4A Capstone</a:t>
            </a:r>
            <a:endParaRPr sz="1000">
              <a:solidFill>
                <a:srgbClr val="191919"/>
              </a:solidFill>
              <a:latin typeface="Anaheim"/>
              <a:ea typeface="Anaheim"/>
              <a:cs typeface="Anaheim"/>
              <a:sym typeface="Anaheim"/>
            </a:endParaRPr>
          </a:p>
        </p:txBody>
      </p:sp>
      <p:sp>
        <p:nvSpPr>
          <p:cNvPr id="684" name="Google Shape;684;p49"/>
          <p:cNvSpPr txBox="1"/>
          <p:nvPr/>
        </p:nvSpPr>
        <p:spPr>
          <a:xfrm>
            <a:off x="6960900" y="236625"/>
            <a:ext cx="1463100" cy="91500"/>
          </a:xfrm>
          <a:prstGeom prst="rect">
            <a:avLst/>
          </a:prstGeom>
          <a:noFill/>
          <a:ln>
            <a:noFill/>
          </a:ln>
        </p:spPr>
        <p:txBody>
          <a:bodyPr spcFirstLastPara="1" wrap="square" lIns="0" tIns="0" rIns="0" bIns="0" anchor="ctr" anchorCtr="0">
            <a:noAutofit/>
          </a:bodyPr>
          <a:lstStyle/>
          <a:p>
            <a:pPr marL="914400" lvl="0" indent="0" algn="r" rtl="0">
              <a:spcBef>
                <a:spcPts val="0"/>
              </a:spcBef>
              <a:spcAft>
                <a:spcPts val="0"/>
              </a:spcAft>
              <a:buNone/>
            </a:pPr>
            <a:r>
              <a:rPr lang="en" sz="1000">
                <a:solidFill>
                  <a:srgbClr val="191919"/>
                </a:solidFill>
                <a:latin typeface="Anaheim"/>
                <a:ea typeface="Anaheim"/>
                <a:cs typeface="Anaheim"/>
                <a:sym typeface="Anaheim"/>
              </a:rPr>
              <a:t>Methods</a:t>
            </a:r>
            <a:endParaRPr sz="1000">
              <a:solidFill>
                <a:srgbClr val="191919"/>
              </a:solidFill>
              <a:latin typeface="Anaheim"/>
              <a:ea typeface="Anaheim"/>
              <a:cs typeface="Anaheim"/>
              <a:sym typeface="Anaheim"/>
            </a:endParaRPr>
          </a:p>
        </p:txBody>
      </p:sp>
      <p:sp>
        <p:nvSpPr>
          <p:cNvPr id="685" name="Google Shape;685;p49"/>
          <p:cNvSpPr txBox="1">
            <a:spLocks noGrp="1"/>
          </p:cNvSpPr>
          <p:nvPr>
            <p:ph type="body" idx="4294967295"/>
          </p:nvPr>
        </p:nvSpPr>
        <p:spPr>
          <a:xfrm>
            <a:off x="311700" y="1225225"/>
            <a:ext cx="8520600" cy="3354000"/>
          </a:xfrm>
          <a:prstGeom prst="rect">
            <a:avLst/>
          </a:prstGeom>
        </p:spPr>
        <p:txBody>
          <a:bodyPr spcFirstLastPara="1" wrap="square" lIns="91425" tIns="91425" rIns="91425" bIns="91425" anchor="t" anchorCtr="0">
            <a:normAutofit lnSpcReduction="10000"/>
          </a:bodyPr>
          <a:lstStyle/>
          <a:p>
            <a:pPr marL="457200" lvl="0" indent="-342900" algn="l" rtl="0">
              <a:spcBef>
                <a:spcPts val="0"/>
              </a:spcBef>
              <a:spcAft>
                <a:spcPts val="0"/>
              </a:spcAft>
              <a:buSzPts val="1800"/>
              <a:buChar char="●"/>
            </a:pPr>
            <a:r>
              <a:rPr lang="en"/>
              <a:t>In the Training dataset, keywords like,”abortion” and “Wade” were most prevalent, while the Test dataset had keywords like “abortionrightsarehumanrights” and abortionishealthcare”</a:t>
            </a:r>
            <a:endParaRPr/>
          </a:p>
          <a:p>
            <a:pPr marL="457200" lvl="0" indent="-342900" algn="l" rtl="0">
              <a:spcBef>
                <a:spcPts val="0"/>
              </a:spcBef>
              <a:spcAft>
                <a:spcPts val="0"/>
              </a:spcAft>
              <a:buSzPts val="1800"/>
              <a:buChar char="●"/>
            </a:pPr>
            <a:r>
              <a:rPr lang="en"/>
              <a:t>Most of the tweets described organizations, e.g., the US Supreme Court, and legislation, e.g., “Roe vs Wade”</a:t>
            </a:r>
            <a:endParaRPr/>
          </a:p>
          <a:p>
            <a:pPr marL="457200" lvl="0" indent="-342900" algn="l" rtl="0">
              <a:spcBef>
                <a:spcPts val="0"/>
              </a:spcBef>
              <a:spcAft>
                <a:spcPts val="0"/>
              </a:spcAft>
              <a:buSzPts val="1800"/>
              <a:buChar char="●"/>
            </a:pPr>
            <a:r>
              <a:rPr lang="en"/>
              <a:t>Tweets vectorized via sci-kit learn </a:t>
            </a:r>
            <a:r>
              <a:rPr lang="en" i="1"/>
              <a:t>CountVectorizer</a:t>
            </a:r>
            <a:r>
              <a:rPr lang="en"/>
              <a:t> module</a:t>
            </a:r>
            <a:endParaRPr/>
          </a:p>
          <a:p>
            <a:pPr marL="457200" lvl="0" indent="-342900" algn="l" rtl="0">
              <a:spcBef>
                <a:spcPts val="0"/>
              </a:spcBef>
              <a:spcAft>
                <a:spcPts val="0"/>
              </a:spcAft>
              <a:buSzPts val="1800"/>
              <a:buChar char="●"/>
            </a:pPr>
            <a:r>
              <a:rPr lang="en"/>
              <a:t>Logistic regression model correctly classified 72% of the pro-life tweets</a:t>
            </a:r>
            <a:endParaRPr/>
          </a:p>
          <a:p>
            <a:pPr marL="457200" lvl="0" indent="-342900" algn="l" rtl="0">
              <a:spcBef>
                <a:spcPts val="0"/>
              </a:spcBef>
              <a:spcAft>
                <a:spcPts val="0"/>
              </a:spcAft>
              <a:buSzPts val="1800"/>
              <a:buChar char="●"/>
            </a:pPr>
            <a:r>
              <a:rPr lang="en"/>
              <a:t>VADER Sentiment Analysis model classified 90% of the tweets as “pro-life”, and 10% as “pro-choice”</a:t>
            </a:r>
            <a:endParaRPr/>
          </a:p>
          <a:p>
            <a:pPr marL="914400" lvl="1" indent="-330200" algn="l" rtl="0">
              <a:spcBef>
                <a:spcPts val="0"/>
              </a:spcBef>
              <a:spcAft>
                <a:spcPts val="0"/>
              </a:spcAft>
              <a:buSzPts val="1600"/>
              <a:buChar char="○"/>
            </a:pPr>
            <a:r>
              <a:rPr lang="en" sz="1600"/>
              <a:t>In contrast to 73% “pro-life” and 27% “pro-choice” classification of the SurgeAI dataset</a:t>
            </a:r>
            <a:endParaRPr sz="1600"/>
          </a:p>
          <a:p>
            <a:pPr marL="457200" lvl="0" indent="-342900" algn="l" rtl="0">
              <a:spcBef>
                <a:spcPts val="0"/>
              </a:spcBef>
              <a:spcAft>
                <a:spcPts val="0"/>
              </a:spcAft>
              <a:buSzPts val="1800"/>
              <a:buChar char="●"/>
            </a:pP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20"/>
          <p:cNvSpPr txBox="1">
            <a:spLocks noGrp="1"/>
          </p:cNvSpPr>
          <p:nvPr>
            <p:ph type="title"/>
          </p:nvPr>
        </p:nvSpPr>
        <p:spPr>
          <a:xfrm>
            <a:off x="711775" y="496066"/>
            <a:ext cx="7704000" cy="457200"/>
          </a:xfrm>
          <a:prstGeom prst="rect">
            <a:avLst/>
          </a:prstGeom>
        </p:spPr>
        <p:txBody>
          <a:bodyPr spcFirstLastPara="1" wrap="square" lIns="0" tIns="0" rIns="0" bIns="0" anchor="t" anchorCtr="0">
            <a:normAutofit fontScale="90000"/>
          </a:bodyPr>
          <a:lstStyle/>
          <a:p>
            <a:pPr marL="0" lvl="0" indent="0" algn="l" rtl="0">
              <a:spcBef>
                <a:spcPts val="0"/>
              </a:spcBef>
              <a:spcAft>
                <a:spcPts val="0"/>
              </a:spcAft>
              <a:buNone/>
            </a:pPr>
            <a:r>
              <a:rPr lang="en"/>
              <a:t>Objectives</a:t>
            </a:r>
            <a:endParaRPr/>
          </a:p>
        </p:txBody>
      </p:sp>
      <p:sp>
        <p:nvSpPr>
          <p:cNvPr id="172" name="Google Shape;172;p2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rmAutofit/>
          </a:bodyPr>
          <a:lstStyle/>
          <a:p>
            <a:pPr marL="0" lvl="0" indent="0" algn="r" rtl="0">
              <a:spcBef>
                <a:spcPts val="0"/>
              </a:spcBef>
              <a:spcAft>
                <a:spcPts val="0"/>
              </a:spcAft>
              <a:buNone/>
            </a:pPr>
            <a:fld id="{00000000-1234-1234-1234-123412341234}" type="slidenum">
              <a:rPr lang="en"/>
              <a:t>4</a:t>
            </a:fld>
            <a:endParaRPr/>
          </a:p>
        </p:txBody>
      </p:sp>
      <p:sp>
        <p:nvSpPr>
          <p:cNvPr id="173" name="Google Shape;173;p20"/>
          <p:cNvSpPr txBox="1"/>
          <p:nvPr/>
        </p:nvSpPr>
        <p:spPr>
          <a:xfrm>
            <a:off x="711775" y="219900"/>
            <a:ext cx="2395500" cy="915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1000" b="1">
                <a:solidFill>
                  <a:srgbClr val="191919"/>
                </a:solidFill>
                <a:latin typeface="Anaheim"/>
                <a:ea typeface="Anaheim"/>
                <a:cs typeface="Anaheim"/>
                <a:sym typeface="Anaheim"/>
              </a:rPr>
              <a:t>Correlation One</a:t>
            </a:r>
            <a:endParaRPr sz="1000" b="1">
              <a:solidFill>
                <a:srgbClr val="191919"/>
              </a:solidFill>
              <a:latin typeface="Anaheim"/>
              <a:ea typeface="Anaheim"/>
              <a:cs typeface="Anaheim"/>
              <a:sym typeface="Anaheim"/>
            </a:endParaRPr>
          </a:p>
        </p:txBody>
      </p:sp>
      <p:sp>
        <p:nvSpPr>
          <p:cNvPr id="174" name="Google Shape;174;p20"/>
          <p:cNvSpPr txBox="1"/>
          <p:nvPr/>
        </p:nvSpPr>
        <p:spPr>
          <a:xfrm>
            <a:off x="6960900" y="4827750"/>
            <a:ext cx="1463100" cy="915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1000">
                <a:solidFill>
                  <a:srgbClr val="191919"/>
                </a:solidFill>
                <a:latin typeface="Anaheim"/>
                <a:ea typeface="Anaheim"/>
                <a:cs typeface="Anaheim"/>
                <a:sym typeface="Anaheim"/>
              </a:rPr>
              <a:t>2022 DS4A Capstone</a:t>
            </a:r>
            <a:endParaRPr sz="1000">
              <a:solidFill>
                <a:srgbClr val="191919"/>
              </a:solidFill>
              <a:latin typeface="Anaheim"/>
              <a:ea typeface="Anaheim"/>
              <a:cs typeface="Anaheim"/>
              <a:sym typeface="Anaheim"/>
            </a:endParaRPr>
          </a:p>
        </p:txBody>
      </p:sp>
      <p:sp>
        <p:nvSpPr>
          <p:cNvPr id="175" name="Google Shape;175;p20"/>
          <p:cNvSpPr txBox="1"/>
          <p:nvPr/>
        </p:nvSpPr>
        <p:spPr>
          <a:xfrm>
            <a:off x="6960900" y="236625"/>
            <a:ext cx="1463100" cy="91500"/>
          </a:xfrm>
          <a:prstGeom prst="rect">
            <a:avLst/>
          </a:prstGeom>
          <a:noFill/>
          <a:ln>
            <a:noFill/>
          </a:ln>
        </p:spPr>
        <p:txBody>
          <a:bodyPr spcFirstLastPara="1" wrap="square" lIns="0" tIns="0" rIns="0" bIns="0" anchor="ctr" anchorCtr="0">
            <a:noAutofit/>
          </a:bodyPr>
          <a:lstStyle/>
          <a:p>
            <a:pPr marL="914400" lvl="0" indent="0" algn="r" rtl="0">
              <a:spcBef>
                <a:spcPts val="0"/>
              </a:spcBef>
              <a:spcAft>
                <a:spcPts val="0"/>
              </a:spcAft>
              <a:buNone/>
            </a:pPr>
            <a:r>
              <a:rPr lang="en" sz="1000">
                <a:solidFill>
                  <a:srgbClr val="191919"/>
                </a:solidFill>
                <a:latin typeface="Anaheim"/>
                <a:ea typeface="Anaheim"/>
                <a:cs typeface="Anaheim"/>
                <a:sym typeface="Anaheim"/>
              </a:rPr>
              <a:t>Findings</a:t>
            </a:r>
            <a:endParaRPr sz="1000">
              <a:solidFill>
                <a:srgbClr val="191919"/>
              </a:solidFill>
              <a:latin typeface="Anaheim"/>
              <a:ea typeface="Anaheim"/>
              <a:cs typeface="Anaheim"/>
              <a:sym typeface="Anaheim"/>
            </a:endParaRPr>
          </a:p>
        </p:txBody>
      </p:sp>
      <p:sp>
        <p:nvSpPr>
          <p:cNvPr id="176" name="Google Shape;176;p20"/>
          <p:cNvSpPr txBox="1">
            <a:spLocks noGrp="1"/>
          </p:cNvSpPr>
          <p:nvPr>
            <p:ph type="body" idx="4294967295"/>
          </p:nvPr>
        </p:nvSpPr>
        <p:spPr>
          <a:xfrm>
            <a:off x="311700" y="1225225"/>
            <a:ext cx="8520600" cy="3354000"/>
          </a:xfrm>
          <a:prstGeom prst="rect">
            <a:avLst/>
          </a:prstGeom>
        </p:spPr>
        <p:txBody>
          <a:bodyPr spcFirstLastPara="1" wrap="square" lIns="91425" tIns="91425" rIns="91425" bIns="91425" anchor="t" anchorCtr="0">
            <a:noAutofit/>
          </a:bodyPr>
          <a:lstStyle/>
          <a:p>
            <a:pPr marL="457200" lvl="0" indent="-438150" algn="l" rtl="0">
              <a:spcBef>
                <a:spcPts val="0"/>
              </a:spcBef>
              <a:spcAft>
                <a:spcPts val="0"/>
              </a:spcAft>
              <a:buSzPts val="3300"/>
              <a:buFont typeface="Economica"/>
              <a:buChar char="●"/>
            </a:pPr>
            <a:r>
              <a:rPr lang="en" sz="3300" dirty="0">
                <a:highlight>
                  <a:schemeClr val="lt1"/>
                </a:highlight>
                <a:latin typeface="Economica"/>
                <a:ea typeface="Economica"/>
                <a:cs typeface="Economica"/>
                <a:sym typeface="Economica"/>
              </a:rPr>
              <a:t>To analyze determinants of abortion bans in US states</a:t>
            </a:r>
            <a:endParaRPr sz="3300" dirty="0">
              <a:highlight>
                <a:schemeClr val="lt1"/>
              </a:highlight>
              <a:latin typeface="Economica"/>
              <a:ea typeface="Economica"/>
              <a:cs typeface="Economica"/>
              <a:sym typeface="Economica"/>
            </a:endParaRPr>
          </a:p>
          <a:p>
            <a:pPr marL="457200" lvl="0" indent="-438150" algn="l" rtl="0">
              <a:spcBef>
                <a:spcPts val="0"/>
              </a:spcBef>
              <a:spcAft>
                <a:spcPts val="0"/>
              </a:spcAft>
              <a:buSzPts val="3300"/>
              <a:buFont typeface="Economica"/>
              <a:buChar char="●"/>
            </a:pPr>
            <a:r>
              <a:rPr lang="en" sz="3300" dirty="0">
                <a:latin typeface="Economica"/>
                <a:ea typeface="Economica"/>
                <a:cs typeface="Economica"/>
                <a:sym typeface="Economica"/>
              </a:rPr>
              <a:t>To analyze public opinion of the recent reversal of the Roe vs Wade ruling</a:t>
            </a:r>
            <a:endParaRPr sz="3400" dirty="0">
              <a:latin typeface="Economica"/>
              <a:ea typeface="Economica"/>
              <a:cs typeface="Economica"/>
              <a:sym typeface="Economica"/>
            </a:endParaRPr>
          </a:p>
        </p:txBody>
      </p:sp>
      <p:pic>
        <p:nvPicPr>
          <p:cNvPr id="2" name="Slide 4 EEF">
            <a:hlinkClick r:id="" action="ppaction://media"/>
            <a:extLst>
              <a:ext uri="{FF2B5EF4-FFF2-40B4-BE49-F238E27FC236}">
                <a16:creationId xmlns:a16="http://schemas.microsoft.com/office/drawing/2014/main" id="{0C3A702C-F99E-48DE-F2F6-7E191E87369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251984" y="4140251"/>
            <a:ext cx="609600" cy="609600"/>
          </a:xfrm>
          <a:prstGeom prst="rect">
            <a:avLst/>
          </a:prstGeom>
        </p:spPr>
      </p:pic>
      <p:pic>
        <p:nvPicPr>
          <p:cNvPr id="9" name="Picture 8" descr="A picture containing text, light&#10;&#10;Description automatically generated">
            <a:extLst>
              <a:ext uri="{FF2B5EF4-FFF2-40B4-BE49-F238E27FC236}">
                <a16:creationId xmlns:a16="http://schemas.microsoft.com/office/drawing/2014/main" id="{45DE1557-1030-D4E4-F316-13A8A6FF21CF}"/>
              </a:ext>
            </a:extLst>
          </p:cNvPr>
          <p:cNvPicPr>
            <a:picLocks noChangeAspect="1"/>
          </p:cNvPicPr>
          <p:nvPr/>
        </p:nvPicPr>
        <p:blipFill>
          <a:blip r:embed="rId6"/>
          <a:stretch>
            <a:fillRect/>
          </a:stretch>
        </p:blipFill>
        <p:spPr>
          <a:xfrm>
            <a:off x="5962810" y="2805270"/>
            <a:ext cx="1821118" cy="1821118"/>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20000"/>
    </mc:Choice>
    <mc:Fallback xmlns="">
      <p:transition spd="slow" advTm="20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99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21"/>
          <p:cNvSpPr txBox="1"/>
          <p:nvPr/>
        </p:nvSpPr>
        <p:spPr>
          <a:xfrm>
            <a:off x="711775" y="219900"/>
            <a:ext cx="2395500" cy="915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1000" b="1">
                <a:solidFill>
                  <a:srgbClr val="191919"/>
                </a:solidFill>
                <a:latin typeface="Anaheim"/>
                <a:ea typeface="Anaheim"/>
                <a:cs typeface="Anaheim"/>
                <a:sym typeface="Anaheim"/>
              </a:rPr>
              <a:t>Correlation One</a:t>
            </a:r>
            <a:endParaRPr sz="1000" b="1">
              <a:solidFill>
                <a:srgbClr val="191919"/>
              </a:solidFill>
              <a:latin typeface="Anaheim"/>
              <a:ea typeface="Anaheim"/>
              <a:cs typeface="Anaheim"/>
              <a:sym typeface="Anaheim"/>
            </a:endParaRPr>
          </a:p>
        </p:txBody>
      </p:sp>
      <p:sp>
        <p:nvSpPr>
          <p:cNvPr id="182" name="Google Shape;182;p2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rmAutofit/>
          </a:bodyPr>
          <a:lstStyle/>
          <a:p>
            <a:pPr marL="0" lvl="0" indent="0" algn="r" rtl="0">
              <a:spcBef>
                <a:spcPts val="0"/>
              </a:spcBef>
              <a:spcAft>
                <a:spcPts val="0"/>
              </a:spcAft>
              <a:buNone/>
            </a:pPr>
            <a:fld id="{00000000-1234-1234-1234-123412341234}" type="slidenum">
              <a:rPr lang="en"/>
              <a:t>5</a:t>
            </a:fld>
            <a:endParaRPr/>
          </a:p>
        </p:txBody>
      </p:sp>
      <p:sp>
        <p:nvSpPr>
          <p:cNvPr id="183" name="Google Shape;183;p21"/>
          <p:cNvSpPr txBox="1"/>
          <p:nvPr/>
        </p:nvSpPr>
        <p:spPr>
          <a:xfrm>
            <a:off x="6409025" y="236625"/>
            <a:ext cx="2015100" cy="91500"/>
          </a:xfrm>
          <a:prstGeom prst="rect">
            <a:avLst/>
          </a:prstGeom>
          <a:noFill/>
          <a:ln>
            <a:noFill/>
          </a:ln>
        </p:spPr>
        <p:txBody>
          <a:bodyPr spcFirstLastPara="1" wrap="square" lIns="0" tIns="0" rIns="0" bIns="0" anchor="ctr" anchorCtr="0">
            <a:noAutofit/>
          </a:bodyPr>
          <a:lstStyle/>
          <a:p>
            <a:pPr marL="914400" lvl="0" indent="0" algn="r" rtl="0">
              <a:spcBef>
                <a:spcPts val="0"/>
              </a:spcBef>
              <a:spcAft>
                <a:spcPts val="0"/>
              </a:spcAft>
              <a:buNone/>
            </a:pPr>
            <a:r>
              <a:rPr lang="en" sz="1000">
                <a:solidFill>
                  <a:srgbClr val="191919"/>
                </a:solidFill>
                <a:latin typeface="Anaheim"/>
                <a:ea typeface="Anaheim"/>
                <a:cs typeface="Anaheim"/>
                <a:sym typeface="Anaheim"/>
              </a:rPr>
              <a:t>Background</a:t>
            </a:r>
            <a:endParaRPr sz="1000">
              <a:solidFill>
                <a:srgbClr val="191919"/>
              </a:solidFill>
              <a:latin typeface="Anaheim"/>
              <a:ea typeface="Anaheim"/>
              <a:cs typeface="Anaheim"/>
              <a:sym typeface="Anaheim"/>
            </a:endParaRPr>
          </a:p>
        </p:txBody>
      </p:sp>
      <p:sp>
        <p:nvSpPr>
          <p:cNvPr id="184" name="Google Shape;184;p21"/>
          <p:cNvSpPr txBox="1"/>
          <p:nvPr/>
        </p:nvSpPr>
        <p:spPr>
          <a:xfrm>
            <a:off x="6400675" y="4833925"/>
            <a:ext cx="2015100" cy="91500"/>
          </a:xfrm>
          <a:prstGeom prst="rect">
            <a:avLst/>
          </a:prstGeom>
          <a:noFill/>
          <a:ln>
            <a:noFill/>
          </a:ln>
        </p:spPr>
        <p:txBody>
          <a:bodyPr spcFirstLastPara="1" wrap="square" lIns="0" tIns="0" rIns="0" bIns="0" anchor="ctr" anchorCtr="0">
            <a:noAutofit/>
          </a:bodyPr>
          <a:lstStyle/>
          <a:p>
            <a:pPr marL="914400" lvl="0" indent="0" algn="r" rtl="0">
              <a:spcBef>
                <a:spcPts val="0"/>
              </a:spcBef>
              <a:spcAft>
                <a:spcPts val="0"/>
              </a:spcAft>
              <a:buNone/>
            </a:pPr>
            <a:r>
              <a:rPr lang="en" sz="1000">
                <a:solidFill>
                  <a:srgbClr val="191919"/>
                </a:solidFill>
                <a:latin typeface="Anaheim"/>
                <a:ea typeface="Anaheim"/>
                <a:cs typeface="Anaheim"/>
                <a:sym typeface="Anaheim"/>
              </a:rPr>
              <a:t>2022 DS4A Capstone</a:t>
            </a:r>
            <a:endParaRPr sz="1000">
              <a:solidFill>
                <a:srgbClr val="191919"/>
              </a:solidFill>
              <a:latin typeface="Anaheim"/>
              <a:ea typeface="Anaheim"/>
              <a:cs typeface="Anaheim"/>
              <a:sym typeface="Anaheim"/>
            </a:endParaRPr>
          </a:p>
        </p:txBody>
      </p:sp>
      <p:grpSp>
        <p:nvGrpSpPr>
          <p:cNvPr id="185" name="Google Shape;185;p21"/>
          <p:cNvGrpSpPr/>
          <p:nvPr/>
        </p:nvGrpSpPr>
        <p:grpSpPr>
          <a:xfrm>
            <a:off x="6520000" y="708143"/>
            <a:ext cx="1971103" cy="508474"/>
            <a:chOff x="5830550" y="729381"/>
            <a:chExt cx="1971103" cy="508474"/>
          </a:xfrm>
        </p:grpSpPr>
        <p:sp>
          <p:nvSpPr>
            <p:cNvPr id="186" name="Google Shape;186;p21"/>
            <p:cNvSpPr txBox="1"/>
            <p:nvPr/>
          </p:nvSpPr>
          <p:spPr>
            <a:xfrm>
              <a:off x="6936615" y="731754"/>
              <a:ext cx="864900" cy="506100"/>
            </a:xfrm>
            <a:prstGeom prst="rect">
              <a:avLst/>
            </a:prstGeom>
            <a:solidFill>
              <a:srgbClr val="FFE599"/>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Open Sans"/>
                <a:ea typeface="Open Sans"/>
                <a:cs typeface="Open Sans"/>
                <a:sym typeface="Open Sans"/>
              </a:endParaRPr>
            </a:p>
          </p:txBody>
        </p:sp>
        <p:sp>
          <p:nvSpPr>
            <p:cNvPr id="187" name="Google Shape;187;p21"/>
            <p:cNvSpPr txBox="1"/>
            <p:nvPr/>
          </p:nvSpPr>
          <p:spPr>
            <a:xfrm>
              <a:off x="6807776" y="729381"/>
              <a:ext cx="108000" cy="506100"/>
            </a:xfrm>
            <a:prstGeom prst="rect">
              <a:avLst/>
            </a:prstGeom>
            <a:solidFill>
              <a:srgbClr val="FFC800"/>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Open Sans"/>
                <a:ea typeface="Open Sans"/>
                <a:cs typeface="Open Sans"/>
                <a:sym typeface="Open Sans"/>
              </a:endParaRPr>
            </a:p>
          </p:txBody>
        </p:sp>
        <p:pic>
          <p:nvPicPr>
            <p:cNvPr id="188" name="Google Shape;188;p21"/>
            <p:cNvPicPr preferRelativeResize="0"/>
            <p:nvPr/>
          </p:nvPicPr>
          <p:blipFill>
            <a:blip r:embed="rId5">
              <a:alphaModFix/>
            </a:blip>
            <a:stretch>
              <a:fillRect/>
            </a:stretch>
          </p:blipFill>
          <p:spPr>
            <a:xfrm>
              <a:off x="6765303" y="793504"/>
              <a:ext cx="179593" cy="172447"/>
            </a:xfrm>
            <a:prstGeom prst="rect">
              <a:avLst/>
            </a:prstGeom>
            <a:noFill/>
            <a:ln>
              <a:noFill/>
            </a:ln>
          </p:spPr>
        </p:pic>
        <p:pic>
          <p:nvPicPr>
            <p:cNvPr id="189" name="Google Shape;189;p21"/>
            <p:cNvPicPr preferRelativeResize="0"/>
            <p:nvPr/>
          </p:nvPicPr>
          <p:blipFill>
            <a:blip r:embed="rId5">
              <a:alphaModFix/>
            </a:blip>
            <a:stretch>
              <a:fillRect/>
            </a:stretch>
          </p:blipFill>
          <p:spPr>
            <a:xfrm>
              <a:off x="6919216" y="793504"/>
              <a:ext cx="179593" cy="172447"/>
            </a:xfrm>
            <a:prstGeom prst="rect">
              <a:avLst/>
            </a:prstGeom>
            <a:noFill/>
            <a:ln>
              <a:noFill/>
            </a:ln>
          </p:spPr>
        </p:pic>
        <p:pic>
          <p:nvPicPr>
            <p:cNvPr id="190" name="Google Shape;190;p21"/>
            <p:cNvPicPr preferRelativeResize="0"/>
            <p:nvPr/>
          </p:nvPicPr>
          <p:blipFill>
            <a:blip r:embed="rId5">
              <a:alphaModFix/>
            </a:blip>
            <a:stretch>
              <a:fillRect/>
            </a:stretch>
          </p:blipFill>
          <p:spPr>
            <a:xfrm>
              <a:off x="7079001" y="793504"/>
              <a:ext cx="179593" cy="172447"/>
            </a:xfrm>
            <a:prstGeom prst="rect">
              <a:avLst/>
            </a:prstGeom>
            <a:noFill/>
            <a:ln>
              <a:noFill/>
            </a:ln>
          </p:spPr>
        </p:pic>
        <p:pic>
          <p:nvPicPr>
            <p:cNvPr id="191" name="Google Shape;191;p21"/>
            <p:cNvPicPr preferRelativeResize="0"/>
            <p:nvPr/>
          </p:nvPicPr>
          <p:blipFill>
            <a:blip r:embed="rId5">
              <a:alphaModFix/>
            </a:blip>
            <a:stretch>
              <a:fillRect/>
            </a:stretch>
          </p:blipFill>
          <p:spPr>
            <a:xfrm>
              <a:off x="6765303" y="1031766"/>
              <a:ext cx="179593" cy="172448"/>
            </a:xfrm>
            <a:prstGeom prst="rect">
              <a:avLst/>
            </a:prstGeom>
            <a:noFill/>
            <a:ln>
              <a:noFill/>
            </a:ln>
          </p:spPr>
        </p:pic>
        <p:pic>
          <p:nvPicPr>
            <p:cNvPr id="192" name="Google Shape;192;p21"/>
            <p:cNvPicPr preferRelativeResize="0"/>
            <p:nvPr/>
          </p:nvPicPr>
          <p:blipFill>
            <a:blip r:embed="rId5">
              <a:alphaModFix/>
            </a:blip>
            <a:stretch>
              <a:fillRect/>
            </a:stretch>
          </p:blipFill>
          <p:spPr>
            <a:xfrm>
              <a:off x="7246271" y="793504"/>
              <a:ext cx="179593" cy="172447"/>
            </a:xfrm>
            <a:prstGeom prst="rect">
              <a:avLst/>
            </a:prstGeom>
            <a:noFill/>
            <a:ln>
              <a:noFill/>
            </a:ln>
          </p:spPr>
        </p:pic>
        <p:pic>
          <p:nvPicPr>
            <p:cNvPr id="193" name="Google Shape;193;p21"/>
            <p:cNvPicPr preferRelativeResize="0"/>
            <p:nvPr/>
          </p:nvPicPr>
          <p:blipFill>
            <a:blip r:embed="rId5">
              <a:alphaModFix/>
            </a:blip>
            <a:stretch>
              <a:fillRect/>
            </a:stretch>
          </p:blipFill>
          <p:spPr>
            <a:xfrm>
              <a:off x="7425865" y="793504"/>
              <a:ext cx="179593" cy="172447"/>
            </a:xfrm>
            <a:prstGeom prst="rect">
              <a:avLst/>
            </a:prstGeom>
            <a:noFill/>
            <a:ln>
              <a:noFill/>
            </a:ln>
          </p:spPr>
        </p:pic>
        <p:pic>
          <p:nvPicPr>
            <p:cNvPr id="194" name="Google Shape;194;p21"/>
            <p:cNvPicPr preferRelativeResize="0"/>
            <p:nvPr/>
          </p:nvPicPr>
          <p:blipFill>
            <a:blip r:embed="rId5">
              <a:alphaModFix/>
            </a:blip>
            <a:stretch>
              <a:fillRect/>
            </a:stretch>
          </p:blipFill>
          <p:spPr>
            <a:xfrm>
              <a:off x="6930960" y="1024281"/>
              <a:ext cx="179593" cy="172448"/>
            </a:xfrm>
            <a:prstGeom prst="rect">
              <a:avLst/>
            </a:prstGeom>
            <a:noFill/>
            <a:ln>
              <a:noFill/>
            </a:ln>
          </p:spPr>
        </p:pic>
        <p:pic>
          <p:nvPicPr>
            <p:cNvPr id="195" name="Google Shape;195;p21"/>
            <p:cNvPicPr preferRelativeResize="0"/>
            <p:nvPr/>
          </p:nvPicPr>
          <p:blipFill>
            <a:blip r:embed="rId5">
              <a:alphaModFix/>
            </a:blip>
            <a:stretch>
              <a:fillRect/>
            </a:stretch>
          </p:blipFill>
          <p:spPr>
            <a:xfrm>
              <a:off x="7098810" y="1024281"/>
              <a:ext cx="179593" cy="172448"/>
            </a:xfrm>
            <a:prstGeom prst="rect">
              <a:avLst/>
            </a:prstGeom>
            <a:noFill/>
            <a:ln>
              <a:noFill/>
            </a:ln>
          </p:spPr>
        </p:pic>
        <p:pic>
          <p:nvPicPr>
            <p:cNvPr id="196" name="Google Shape;196;p21"/>
            <p:cNvPicPr preferRelativeResize="0"/>
            <p:nvPr/>
          </p:nvPicPr>
          <p:blipFill>
            <a:blip r:embed="rId5">
              <a:alphaModFix/>
            </a:blip>
            <a:stretch>
              <a:fillRect/>
            </a:stretch>
          </p:blipFill>
          <p:spPr>
            <a:xfrm>
              <a:off x="7246271" y="1024281"/>
              <a:ext cx="179593" cy="172448"/>
            </a:xfrm>
            <a:prstGeom prst="rect">
              <a:avLst/>
            </a:prstGeom>
            <a:noFill/>
            <a:ln>
              <a:noFill/>
            </a:ln>
          </p:spPr>
        </p:pic>
        <p:pic>
          <p:nvPicPr>
            <p:cNvPr id="197" name="Google Shape;197;p21"/>
            <p:cNvPicPr preferRelativeResize="0"/>
            <p:nvPr/>
          </p:nvPicPr>
          <p:blipFill>
            <a:blip r:embed="rId5">
              <a:alphaModFix/>
            </a:blip>
            <a:stretch>
              <a:fillRect/>
            </a:stretch>
          </p:blipFill>
          <p:spPr>
            <a:xfrm>
              <a:off x="7425865" y="1024281"/>
              <a:ext cx="179593" cy="172448"/>
            </a:xfrm>
            <a:prstGeom prst="rect">
              <a:avLst/>
            </a:prstGeom>
            <a:noFill/>
            <a:ln>
              <a:noFill/>
            </a:ln>
          </p:spPr>
        </p:pic>
        <p:pic>
          <p:nvPicPr>
            <p:cNvPr id="198" name="Google Shape;198;p21"/>
            <p:cNvPicPr preferRelativeResize="0"/>
            <p:nvPr/>
          </p:nvPicPr>
          <p:blipFill>
            <a:blip r:embed="rId5">
              <a:alphaModFix/>
            </a:blip>
            <a:stretch>
              <a:fillRect/>
            </a:stretch>
          </p:blipFill>
          <p:spPr>
            <a:xfrm>
              <a:off x="7622060" y="1024281"/>
              <a:ext cx="179593" cy="172448"/>
            </a:xfrm>
            <a:prstGeom prst="rect">
              <a:avLst/>
            </a:prstGeom>
            <a:noFill/>
            <a:ln>
              <a:noFill/>
            </a:ln>
          </p:spPr>
        </p:pic>
        <p:pic>
          <p:nvPicPr>
            <p:cNvPr id="199" name="Google Shape;199;p21"/>
            <p:cNvPicPr preferRelativeResize="0"/>
            <p:nvPr/>
          </p:nvPicPr>
          <p:blipFill>
            <a:blip r:embed="rId5">
              <a:alphaModFix/>
            </a:blip>
            <a:stretch>
              <a:fillRect/>
            </a:stretch>
          </p:blipFill>
          <p:spPr>
            <a:xfrm>
              <a:off x="7622060" y="793504"/>
              <a:ext cx="179593" cy="172447"/>
            </a:xfrm>
            <a:prstGeom prst="rect">
              <a:avLst/>
            </a:prstGeom>
            <a:noFill/>
            <a:ln>
              <a:noFill/>
            </a:ln>
          </p:spPr>
        </p:pic>
        <p:sp>
          <p:nvSpPr>
            <p:cNvPr id="200" name="Google Shape;200;p21"/>
            <p:cNvSpPr txBox="1"/>
            <p:nvPr/>
          </p:nvSpPr>
          <p:spPr>
            <a:xfrm>
              <a:off x="6763679" y="729381"/>
              <a:ext cx="179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Open Sans"/>
                <a:ea typeface="Open Sans"/>
                <a:cs typeface="Open Sans"/>
                <a:sym typeface="Open Sans"/>
              </a:endParaRPr>
            </a:p>
          </p:txBody>
        </p:sp>
        <p:sp>
          <p:nvSpPr>
            <p:cNvPr id="201" name="Google Shape;201;p21"/>
            <p:cNvSpPr txBox="1"/>
            <p:nvPr/>
          </p:nvSpPr>
          <p:spPr>
            <a:xfrm>
              <a:off x="5830550" y="766875"/>
              <a:ext cx="885000" cy="431100"/>
            </a:xfrm>
            <a:prstGeom prst="rect">
              <a:avLst/>
            </a:prstGeom>
            <a:solidFill>
              <a:schemeClr val="dk1"/>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b="1">
                  <a:solidFill>
                    <a:srgbClr val="FFC800"/>
                  </a:solidFill>
                  <a:latin typeface="Open Sans"/>
                  <a:ea typeface="Open Sans"/>
                  <a:cs typeface="Open Sans"/>
                  <a:sym typeface="Open Sans"/>
                </a:rPr>
                <a:t>&lt; 30%</a:t>
              </a:r>
              <a:endParaRPr sz="800" b="1">
                <a:solidFill>
                  <a:srgbClr val="FFC800"/>
                </a:solidFill>
                <a:latin typeface="Open Sans"/>
                <a:ea typeface="Open Sans"/>
                <a:cs typeface="Open Sans"/>
                <a:sym typeface="Open Sans"/>
              </a:endParaRPr>
            </a:p>
            <a:p>
              <a:pPr marL="0" lvl="0" indent="0" algn="ctr" rtl="0">
                <a:spcBef>
                  <a:spcPts val="0"/>
                </a:spcBef>
                <a:spcAft>
                  <a:spcPts val="0"/>
                </a:spcAft>
                <a:buNone/>
              </a:pPr>
              <a:r>
                <a:rPr lang="en" sz="800" b="1">
                  <a:solidFill>
                    <a:srgbClr val="FFC800"/>
                  </a:solidFill>
                  <a:latin typeface="Open Sans"/>
                  <a:ea typeface="Open Sans"/>
                  <a:cs typeface="Open Sans"/>
                  <a:sym typeface="Open Sans"/>
                </a:rPr>
                <a:t>Abortion</a:t>
              </a:r>
              <a:endParaRPr sz="800" b="1">
                <a:solidFill>
                  <a:srgbClr val="FFC800"/>
                </a:solidFill>
                <a:latin typeface="Open Sans"/>
                <a:ea typeface="Open Sans"/>
                <a:cs typeface="Open Sans"/>
                <a:sym typeface="Open Sans"/>
              </a:endParaRPr>
            </a:p>
          </p:txBody>
        </p:sp>
      </p:grpSp>
      <p:grpSp>
        <p:nvGrpSpPr>
          <p:cNvPr id="202" name="Google Shape;202;p21"/>
          <p:cNvGrpSpPr/>
          <p:nvPr/>
        </p:nvGrpSpPr>
        <p:grpSpPr>
          <a:xfrm>
            <a:off x="6409025" y="3634613"/>
            <a:ext cx="2082000" cy="819288"/>
            <a:chOff x="5719575" y="3655850"/>
            <a:chExt cx="2082000" cy="819288"/>
          </a:xfrm>
        </p:grpSpPr>
        <p:sp>
          <p:nvSpPr>
            <p:cNvPr id="203" name="Google Shape;203;p21"/>
            <p:cNvSpPr txBox="1"/>
            <p:nvPr/>
          </p:nvSpPr>
          <p:spPr>
            <a:xfrm>
              <a:off x="5719575" y="3659475"/>
              <a:ext cx="2082000" cy="809100"/>
            </a:xfrm>
            <a:prstGeom prst="rect">
              <a:avLst/>
            </a:prstGeom>
            <a:solidFill>
              <a:srgbClr val="191919"/>
            </a:solidFill>
            <a:ln w="9525" cap="flat" cmpd="sng">
              <a:solidFill>
                <a:srgbClr val="FFC8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FFC800"/>
                  </a:solidFill>
                  <a:latin typeface="Anton"/>
                  <a:ea typeface="Anton"/>
                  <a:cs typeface="Anton"/>
                  <a:sym typeface="Anton"/>
                </a:rPr>
                <a:t>ROE          WADE</a:t>
              </a:r>
              <a:endParaRPr sz="1800">
                <a:solidFill>
                  <a:srgbClr val="FFC800"/>
                </a:solidFill>
                <a:latin typeface="Anton"/>
                <a:ea typeface="Anton"/>
                <a:cs typeface="Anton"/>
                <a:sym typeface="Anton"/>
              </a:endParaRPr>
            </a:p>
          </p:txBody>
        </p:sp>
        <p:sp>
          <p:nvSpPr>
            <p:cNvPr id="204" name="Google Shape;204;p21"/>
            <p:cNvSpPr/>
            <p:nvPr/>
          </p:nvSpPr>
          <p:spPr>
            <a:xfrm>
              <a:off x="6465278" y="3655850"/>
              <a:ext cx="508356" cy="819288"/>
            </a:xfrm>
            <a:prstGeom prst="lightningBol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grpSp>
      <p:grpSp>
        <p:nvGrpSpPr>
          <p:cNvPr id="205" name="Google Shape;205;p21"/>
          <p:cNvGrpSpPr/>
          <p:nvPr/>
        </p:nvGrpSpPr>
        <p:grpSpPr>
          <a:xfrm>
            <a:off x="6672400" y="1450963"/>
            <a:ext cx="1620575" cy="830875"/>
            <a:chOff x="5982950" y="1472200"/>
            <a:chExt cx="1620575" cy="830875"/>
          </a:xfrm>
        </p:grpSpPr>
        <p:cxnSp>
          <p:nvCxnSpPr>
            <p:cNvPr id="206" name="Google Shape;206;p21"/>
            <p:cNvCxnSpPr/>
            <p:nvPr/>
          </p:nvCxnSpPr>
          <p:spPr>
            <a:xfrm>
              <a:off x="5982950" y="1519475"/>
              <a:ext cx="0" cy="783600"/>
            </a:xfrm>
            <a:prstGeom prst="straightConnector1">
              <a:avLst/>
            </a:prstGeom>
            <a:noFill/>
            <a:ln w="28575" cap="flat" cmpd="sng">
              <a:solidFill>
                <a:srgbClr val="FFC800"/>
              </a:solidFill>
              <a:prstDash val="solid"/>
              <a:round/>
              <a:headEnd type="none" w="med" len="med"/>
              <a:tailEnd type="triangle" w="med" len="med"/>
            </a:ln>
          </p:spPr>
        </p:cxnSp>
        <p:sp>
          <p:nvSpPr>
            <p:cNvPr id="207" name="Google Shape;207;p21"/>
            <p:cNvSpPr txBox="1"/>
            <p:nvPr/>
          </p:nvSpPr>
          <p:spPr>
            <a:xfrm>
              <a:off x="6119725" y="1472200"/>
              <a:ext cx="1483800" cy="307800"/>
            </a:xfrm>
            <a:prstGeom prst="rect">
              <a:avLst/>
            </a:prstGeom>
            <a:solidFill>
              <a:schemeClr val="dk1"/>
            </a:solid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None/>
              </a:pPr>
              <a:r>
                <a:rPr lang="en" sz="800" b="1">
                  <a:solidFill>
                    <a:srgbClr val="FFC800"/>
                  </a:solidFill>
                  <a:latin typeface="Open Sans"/>
                  <a:ea typeface="Open Sans"/>
                  <a:cs typeface="Open Sans"/>
                  <a:sym typeface="Open Sans"/>
                </a:rPr>
                <a:t>Mental Health</a:t>
              </a:r>
              <a:endParaRPr sz="800" b="1">
                <a:solidFill>
                  <a:srgbClr val="FFC800"/>
                </a:solidFill>
                <a:latin typeface="Open Sans"/>
                <a:ea typeface="Open Sans"/>
                <a:cs typeface="Open Sans"/>
                <a:sym typeface="Open Sans"/>
              </a:endParaRPr>
            </a:p>
          </p:txBody>
        </p:sp>
        <p:sp>
          <p:nvSpPr>
            <p:cNvPr id="208" name="Google Shape;208;p21"/>
            <p:cNvSpPr txBox="1"/>
            <p:nvPr/>
          </p:nvSpPr>
          <p:spPr>
            <a:xfrm>
              <a:off x="6119725" y="1829875"/>
              <a:ext cx="1483800" cy="431100"/>
            </a:xfrm>
            <a:prstGeom prst="rect">
              <a:avLst/>
            </a:prstGeom>
            <a:solidFill>
              <a:schemeClr val="dk1"/>
            </a:solid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None/>
              </a:pPr>
              <a:r>
                <a:rPr lang="en" sz="800" b="1">
                  <a:solidFill>
                    <a:srgbClr val="FFC800"/>
                  </a:solidFill>
                  <a:latin typeface="Open Sans"/>
                  <a:ea typeface="Open Sans"/>
                  <a:cs typeface="Open Sans"/>
                  <a:sym typeface="Open Sans"/>
                </a:rPr>
                <a:t>Socio-Economic</a:t>
              </a:r>
              <a:endParaRPr sz="1600" b="1">
                <a:solidFill>
                  <a:srgbClr val="FFC800"/>
                </a:solidFill>
                <a:latin typeface="Open Sans"/>
                <a:ea typeface="Open Sans"/>
                <a:cs typeface="Open Sans"/>
                <a:sym typeface="Open Sans"/>
              </a:endParaRPr>
            </a:p>
            <a:p>
              <a:pPr marL="0" marR="0" lvl="0" indent="0" algn="ctr" rtl="0">
                <a:lnSpc>
                  <a:spcPct val="100000"/>
                </a:lnSpc>
                <a:spcBef>
                  <a:spcPts val="0"/>
                </a:spcBef>
                <a:spcAft>
                  <a:spcPts val="0"/>
                </a:spcAft>
                <a:buNone/>
              </a:pPr>
              <a:r>
                <a:rPr lang="en" sz="800" b="1">
                  <a:solidFill>
                    <a:srgbClr val="FFC800"/>
                  </a:solidFill>
                  <a:latin typeface="Open Sans"/>
                  <a:ea typeface="Open Sans"/>
                  <a:cs typeface="Open Sans"/>
                  <a:sym typeface="Open Sans"/>
                </a:rPr>
                <a:t>Wellness</a:t>
              </a:r>
              <a:endParaRPr sz="1600" b="1">
                <a:solidFill>
                  <a:srgbClr val="FFC800"/>
                </a:solidFill>
                <a:latin typeface="Open Sans"/>
                <a:ea typeface="Open Sans"/>
                <a:cs typeface="Open Sans"/>
                <a:sym typeface="Open Sans"/>
              </a:endParaRPr>
            </a:p>
          </p:txBody>
        </p:sp>
      </p:grpSp>
      <p:grpSp>
        <p:nvGrpSpPr>
          <p:cNvPr id="209" name="Google Shape;209;p21"/>
          <p:cNvGrpSpPr/>
          <p:nvPr/>
        </p:nvGrpSpPr>
        <p:grpSpPr>
          <a:xfrm>
            <a:off x="6672400" y="2627138"/>
            <a:ext cx="1595250" cy="783600"/>
            <a:chOff x="5982950" y="2648375"/>
            <a:chExt cx="1595250" cy="783600"/>
          </a:xfrm>
        </p:grpSpPr>
        <p:cxnSp>
          <p:nvCxnSpPr>
            <p:cNvPr id="210" name="Google Shape;210;p21"/>
            <p:cNvCxnSpPr/>
            <p:nvPr/>
          </p:nvCxnSpPr>
          <p:spPr>
            <a:xfrm>
              <a:off x="5982950" y="2648375"/>
              <a:ext cx="0" cy="783600"/>
            </a:xfrm>
            <a:prstGeom prst="straightConnector1">
              <a:avLst/>
            </a:prstGeom>
            <a:noFill/>
            <a:ln w="28575" cap="flat" cmpd="sng">
              <a:solidFill>
                <a:srgbClr val="FFC800"/>
              </a:solidFill>
              <a:prstDash val="solid"/>
              <a:round/>
              <a:headEnd type="triangle" w="med" len="med"/>
              <a:tailEnd type="none" w="med" len="med"/>
            </a:ln>
          </p:spPr>
        </p:cxnSp>
        <p:sp>
          <p:nvSpPr>
            <p:cNvPr id="211" name="Google Shape;211;p21"/>
            <p:cNvSpPr txBox="1"/>
            <p:nvPr/>
          </p:nvSpPr>
          <p:spPr>
            <a:xfrm>
              <a:off x="6158600" y="2882000"/>
              <a:ext cx="1419600" cy="307800"/>
            </a:xfrm>
            <a:prstGeom prst="rect">
              <a:avLst/>
            </a:prstGeom>
            <a:solidFill>
              <a:schemeClr val="dk1"/>
            </a:solid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None/>
              </a:pPr>
              <a:r>
                <a:rPr lang="en" sz="800" b="1">
                  <a:solidFill>
                    <a:srgbClr val="FFC800"/>
                  </a:solidFill>
                  <a:latin typeface="Open Sans"/>
                  <a:ea typeface="Open Sans"/>
                  <a:cs typeface="Open Sans"/>
                  <a:sym typeface="Open Sans"/>
                </a:rPr>
                <a:t>Mortality</a:t>
              </a:r>
              <a:endParaRPr sz="800" b="1">
                <a:solidFill>
                  <a:srgbClr val="FFC800"/>
                </a:solidFill>
                <a:latin typeface="Open Sans"/>
                <a:ea typeface="Open Sans"/>
                <a:cs typeface="Open Sans"/>
                <a:sym typeface="Open Sans"/>
              </a:endParaRPr>
            </a:p>
          </p:txBody>
        </p:sp>
      </p:grpSp>
      <p:pic>
        <p:nvPicPr>
          <p:cNvPr id="212" name="Google Shape;212;p21"/>
          <p:cNvPicPr preferRelativeResize="0"/>
          <p:nvPr/>
        </p:nvPicPr>
        <p:blipFill>
          <a:blip r:embed="rId6">
            <a:alphaModFix/>
          </a:blip>
          <a:stretch>
            <a:fillRect/>
          </a:stretch>
        </p:blipFill>
        <p:spPr>
          <a:xfrm>
            <a:off x="132726" y="1082275"/>
            <a:ext cx="6267949" cy="2910575"/>
          </a:xfrm>
          <a:prstGeom prst="rect">
            <a:avLst/>
          </a:prstGeom>
          <a:noFill/>
          <a:ln>
            <a:noFill/>
          </a:ln>
        </p:spPr>
      </p:pic>
      <p:pic>
        <p:nvPicPr>
          <p:cNvPr id="213" name="Google Shape;213;p21"/>
          <p:cNvPicPr preferRelativeResize="0"/>
          <p:nvPr/>
        </p:nvPicPr>
        <p:blipFill>
          <a:blip r:embed="rId7">
            <a:alphaModFix/>
          </a:blip>
          <a:stretch>
            <a:fillRect/>
          </a:stretch>
        </p:blipFill>
        <p:spPr>
          <a:xfrm>
            <a:off x="454738" y="3634625"/>
            <a:ext cx="1367576" cy="819275"/>
          </a:xfrm>
          <a:prstGeom prst="rect">
            <a:avLst/>
          </a:prstGeom>
          <a:noFill/>
          <a:ln>
            <a:noFill/>
          </a:ln>
        </p:spPr>
      </p:pic>
      <p:pic>
        <p:nvPicPr>
          <p:cNvPr id="214" name="Google Shape;214;p21"/>
          <p:cNvPicPr preferRelativeResize="0"/>
          <p:nvPr/>
        </p:nvPicPr>
        <p:blipFill>
          <a:blip r:embed="rId8">
            <a:alphaModFix/>
          </a:blip>
          <a:stretch>
            <a:fillRect/>
          </a:stretch>
        </p:blipFill>
        <p:spPr>
          <a:xfrm>
            <a:off x="711775" y="473688"/>
            <a:ext cx="548700" cy="539651"/>
          </a:xfrm>
          <a:prstGeom prst="rect">
            <a:avLst/>
          </a:prstGeom>
          <a:noFill/>
          <a:ln>
            <a:noFill/>
          </a:ln>
        </p:spPr>
      </p:pic>
      <p:pic>
        <p:nvPicPr>
          <p:cNvPr id="2" name="Slide 5 EEF">
            <a:hlinkClick r:id="" action="ppaction://media"/>
            <a:extLst>
              <a:ext uri="{FF2B5EF4-FFF2-40B4-BE49-F238E27FC236}">
                <a16:creationId xmlns:a16="http://schemas.microsoft.com/office/drawing/2014/main" id="{A268F19A-7880-D11B-DA9A-518AEFBE2F0A}"/>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8384462" y="4224325"/>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58000"/>
    </mc:Choice>
    <mc:Fallback xmlns="">
      <p:transition spd="slow" advTm="58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7983" fill="hold"/>
                                        <p:tgtEl>
                                          <p:spTgt spid="2"/>
                                        </p:tgtEl>
                                      </p:cBhvr>
                                    </p:cmd>
                                  </p:childTnLst>
                                </p:cTn>
                              </p:par>
                              <p:par>
                                <p:cTn id="7" presetID="2" presetClass="entr" presetSubtype="2" fill="hold" nodeType="withEffect">
                                  <p:stCondLst>
                                    <p:cond delay="16000"/>
                                  </p:stCondLst>
                                  <p:childTnLst>
                                    <p:set>
                                      <p:cBhvr>
                                        <p:cTn id="8" dur="1" fill="hold">
                                          <p:stCondLst>
                                            <p:cond delay="0"/>
                                          </p:stCondLst>
                                        </p:cTn>
                                        <p:tgtEl>
                                          <p:spTgt spid="185"/>
                                        </p:tgtEl>
                                        <p:attrNameLst>
                                          <p:attrName>style.visibility</p:attrName>
                                        </p:attrNameLst>
                                      </p:cBhvr>
                                      <p:to>
                                        <p:strVal val="visible"/>
                                      </p:to>
                                    </p:set>
                                    <p:anim calcmode="lin" valueType="num">
                                      <p:cBhvr additive="base">
                                        <p:cTn id="9" dur="1000"/>
                                        <p:tgtEl>
                                          <p:spTgt spid="185"/>
                                        </p:tgtEl>
                                        <p:attrNameLst>
                                          <p:attrName>ppt_x</p:attrName>
                                        </p:attrNameLst>
                                      </p:cBhvr>
                                      <p:tavLst>
                                        <p:tav tm="0">
                                          <p:val>
                                            <p:strVal val="#ppt_x+1"/>
                                          </p:val>
                                        </p:tav>
                                        <p:tav tm="100000">
                                          <p:val>
                                            <p:strVal val="#ppt_x"/>
                                          </p:val>
                                        </p:tav>
                                      </p:tavLst>
                                    </p:anim>
                                  </p:childTnLst>
                                </p:cTn>
                              </p:par>
                              <p:par>
                                <p:cTn id="10" presetID="2" presetClass="entr" presetSubtype="2" fill="hold" nodeType="withEffect">
                                  <p:stCondLst>
                                    <p:cond delay="36500"/>
                                  </p:stCondLst>
                                  <p:childTnLst>
                                    <p:set>
                                      <p:cBhvr>
                                        <p:cTn id="11" dur="1" fill="hold">
                                          <p:stCondLst>
                                            <p:cond delay="0"/>
                                          </p:stCondLst>
                                        </p:cTn>
                                        <p:tgtEl>
                                          <p:spTgt spid="205"/>
                                        </p:tgtEl>
                                        <p:attrNameLst>
                                          <p:attrName>style.visibility</p:attrName>
                                        </p:attrNameLst>
                                      </p:cBhvr>
                                      <p:to>
                                        <p:strVal val="visible"/>
                                      </p:to>
                                    </p:set>
                                    <p:anim calcmode="lin" valueType="num">
                                      <p:cBhvr additive="base">
                                        <p:cTn id="12" dur="1100"/>
                                        <p:tgtEl>
                                          <p:spTgt spid="205"/>
                                        </p:tgtEl>
                                        <p:attrNameLst>
                                          <p:attrName>ppt_x</p:attrName>
                                        </p:attrNameLst>
                                      </p:cBhvr>
                                      <p:tavLst>
                                        <p:tav tm="0">
                                          <p:val>
                                            <p:strVal val="#ppt_x+1"/>
                                          </p:val>
                                        </p:tav>
                                        <p:tav tm="100000">
                                          <p:val>
                                            <p:strVal val="#ppt_x"/>
                                          </p:val>
                                        </p:tav>
                                      </p:tavLst>
                                    </p:anim>
                                  </p:childTnLst>
                                </p:cTn>
                              </p:par>
                              <p:par>
                                <p:cTn id="13" presetID="10" presetClass="entr" presetSubtype="0" fill="hold" nodeType="withEffect">
                                  <p:stCondLst>
                                    <p:cond delay="43600"/>
                                  </p:stCondLst>
                                  <p:childTnLst>
                                    <p:set>
                                      <p:cBhvr>
                                        <p:cTn id="14" dur="1" fill="hold">
                                          <p:stCondLst>
                                            <p:cond delay="0"/>
                                          </p:stCondLst>
                                        </p:cTn>
                                        <p:tgtEl>
                                          <p:spTgt spid="209"/>
                                        </p:tgtEl>
                                        <p:attrNameLst>
                                          <p:attrName>style.visibility</p:attrName>
                                        </p:attrNameLst>
                                      </p:cBhvr>
                                      <p:to>
                                        <p:strVal val="visible"/>
                                      </p:to>
                                    </p:set>
                                    <p:animEffect transition="in" filter="fade">
                                      <p:cBhvr>
                                        <p:cTn id="15" dur="1000"/>
                                        <p:tgtEl>
                                          <p:spTgt spid="209"/>
                                        </p:tgtEl>
                                      </p:cBhvr>
                                    </p:animEffect>
                                  </p:childTnLst>
                                </p:cTn>
                              </p:par>
                              <p:par>
                                <p:cTn id="16" presetID="2" presetClass="entr" presetSubtype="2" fill="hold" nodeType="withEffect">
                                  <p:stCondLst>
                                    <p:cond delay="46200"/>
                                  </p:stCondLst>
                                  <p:childTnLst>
                                    <p:set>
                                      <p:cBhvr>
                                        <p:cTn id="17" dur="1" fill="hold">
                                          <p:stCondLst>
                                            <p:cond delay="0"/>
                                          </p:stCondLst>
                                        </p:cTn>
                                        <p:tgtEl>
                                          <p:spTgt spid="202"/>
                                        </p:tgtEl>
                                        <p:attrNameLst>
                                          <p:attrName>style.visibility</p:attrName>
                                        </p:attrNameLst>
                                      </p:cBhvr>
                                      <p:to>
                                        <p:strVal val="visible"/>
                                      </p:to>
                                    </p:set>
                                    <p:anim calcmode="lin" valueType="num">
                                      <p:cBhvr additive="base">
                                        <p:cTn id="18" dur="1000"/>
                                        <p:tgtEl>
                                          <p:spTgt spid="202"/>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p:cTn id="19"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22"/>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US Abortion Trends: Legal vs Illegal, 1988 to 2017</a:t>
            </a:r>
            <a:endParaRPr/>
          </a:p>
        </p:txBody>
      </p:sp>
      <p:pic>
        <p:nvPicPr>
          <p:cNvPr id="220" name="Google Shape;220;p22"/>
          <p:cNvPicPr preferRelativeResize="0"/>
          <p:nvPr/>
        </p:nvPicPr>
        <p:blipFill rotWithShape="1">
          <a:blip r:embed="rId5">
            <a:alphaModFix/>
          </a:blip>
          <a:srcRect t="5678"/>
          <a:stretch/>
        </p:blipFill>
        <p:spPr>
          <a:xfrm>
            <a:off x="241650" y="1147225"/>
            <a:ext cx="8813101" cy="3512225"/>
          </a:xfrm>
          <a:prstGeom prst="rect">
            <a:avLst/>
          </a:prstGeom>
          <a:noFill/>
          <a:ln w="19050" cap="flat" cmpd="sng">
            <a:solidFill>
              <a:schemeClr val="dk1"/>
            </a:solidFill>
            <a:prstDash val="solid"/>
            <a:round/>
            <a:headEnd type="none" w="sm" len="sm"/>
            <a:tailEnd type="none" w="sm" len="sm"/>
          </a:ln>
        </p:spPr>
      </p:pic>
      <p:sp>
        <p:nvSpPr>
          <p:cNvPr id="221" name="Google Shape;221;p22"/>
          <p:cNvSpPr txBox="1"/>
          <p:nvPr/>
        </p:nvSpPr>
        <p:spPr>
          <a:xfrm>
            <a:off x="3982450" y="1333900"/>
            <a:ext cx="1506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Open Sans"/>
              <a:ea typeface="Open Sans"/>
              <a:cs typeface="Open Sans"/>
              <a:sym typeface="Open Sans"/>
            </a:endParaRPr>
          </a:p>
        </p:txBody>
      </p:sp>
      <p:sp>
        <p:nvSpPr>
          <p:cNvPr id="222" name="Google Shape;222;p2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a:t>
            </a:fld>
            <a:endParaRPr/>
          </a:p>
        </p:txBody>
      </p:sp>
      <p:pic>
        <p:nvPicPr>
          <p:cNvPr id="2" name="Hana - Slide 6">
            <a:hlinkClick r:id="" action="ppaction://media"/>
            <a:extLst>
              <a:ext uri="{FF2B5EF4-FFF2-40B4-BE49-F238E27FC236}">
                <a16:creationId xmlns:a16="http://schemas.microsoft.com/office/drawing/2014/main" id="{47C4EF03-0B50-895C-D0F1-426B8186149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251984" y="4140251"/>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26000"/>
    </mc:Choice>
    <mc:Fallback xmlns="">
      <p:transition spd="slow" advTm="26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54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23"/>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US Abortion Trends: By Race, 2014 to 2020</a:t>
            </a:r>
            <a:endParaRPr/>
          </a:p>
        </p:txBody>
      </p:sp>
      <p:sp>
        <p:nvSpPr>
          <p:cNvPr id="228" name="Google Shape;228;p23"/>
          <p:cNvSpPr txBox="1"/>
          <p:nvPr/>
        </p:nvSpPr>
        <p:spPr>
          <a:xfrm>
            <a:off x="3982450" y="1333900"/>
            <a:ext cx="1506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Open Sans"/>
              <a:ea typeface="Open Sans"/>
              <a:cs typeface="Open Sans"/>
              <a:sym typeface="Open Sans"/>
            </a:endParaRPr>
          </a:p>
        </p:txBody>
      </p:sp>
      <p:sp>
        <p:nvSpPr>
          <p:cNvPr id="229" name="Google Shape;229;p23"/>
          <p:cNvSpPr txBox="1"/>
          <p:nvPr/>
        </p:nvSpPr>
        <p:spPr>
          <a:xfrm>
            <a:off x="381375" y="1207600"/>
            <a:ext cx="3917400" cy="1015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b="1">
                <a:latin typeface="Economica"/>
                <a:ea typeface="Economica"/>
                <a:cs typeface="Economica"/>
                <a:sym typeface="Economica"/>
              </a:rPr>
              <a:t>Hispanic </a:t>
            </a:r>
            <a:r>
              <a:rPr lang="en" sz="1800">
                <a:latin typeface="Economica"/>
                <a:ea typeface="Economica"/>
                <a:cs typeface="Economica"/>
                <a:sym typeface="Economica"/>
              </a:rPr>
              <a:t>and </a:t>
            </a:r>
            <a:r>
              <a:rPr lang="en" sz="1800" b="1">
                <a:latin typeface="Economica"/>
                <a:ea typeface="Economica"/>
                <a:cs typeface="Economica"/>
                <a:sym typeface="Economica"/>
              </a:rPr>
              <a:t>Non-Hispanic Black</a:t>
            </a:r>
            <a:r>
              <a:rPr lang="en" sz="1800">
                <a:latin typeface="Economica"/>
                <a:ea typeface="Economica"/>
                <a:cs typeface="Economica"/>
                <a:sym typeface="Economica"/>
              </a:rPr>
              <a:t> women make up the largest proportion of total abortion related services</a:t>
            </a:r>
            <a:endParaRPr sz="1800">
              <a:latin typeface="Economica"/>
              <a:ea typeface="Economica"/>
              <a:cs typeface="Economica"/>
              <a:sym typeface="Economica"/>
            </a:endParaRPr>
          </a:p>
        </p:txBody>
      </p:sp>
      <p:pic>
        <p:nvPicPr>
          <p:cNvPr id="230" name="Google Shape;230;p23"/>
          <p:cNvPicPr preferRelativeResize="0"/>
          <p:nvPr/>
        </p:nvPicPr>
        <p:blipFill>
          <a:blip r:embed="rId5">
            <a:alphaModFix/>
          </a:blip>
          <a:stretch>
            <a:fillRect/>
          </a:stretch>
        </p:blipFill>
        <p:spPr>
          <a:xfrm>
            <a:off x="457625" y="2328675"/>
            <a:ext cx="3917336" cy="2268775"/>
          </a:xfrm>
          <a:prstGeom prst="rect">
            <a:avLst/>
          </a:prstGeom>
          <a:noFill/>
          <a:ln>
            <a:noFill/>
          </a:ln>
        </p:spPr>
      </p:pic>
      <p:pic>
        <p:nvPicPr>
          <p:cNvPr id="231" name="Google Shape;231;p23"/>
          <p:cNvPicPr preferRelativeResize="0"/>
          <p:nvPr/>
        </p:nvPicPr>
        <p:blipFill>
          <a:blip r:embed="rId6">
            <a:alphaModFix/>
          </a:blip>
          <a:stretch>
            <a:fillRect/>
          </a:stretch>
        </p:blipFill>
        <p:spPr>
          <a:xfrm>
            <a:off x="4451150" y="3766150"/>
            <a:ext cx="919384" cy="831300"/>
          </a:xfrm>
          <a:prstGeom prst="rect">
            <a:avLst/>
          </a:prstGeom>
          <a:noFill/>
          <a:ln>
            <a:noFill/>
          </a:ln>
        </p:spPr>
      </p:pic>
      <p:sp>
        <p:nvSpPr>
          <p:cNvPr id="232" name="Google Shape;232;p2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7</a:t>
            </a:fld>
            <a:endParaRPr/>
          </a:p>
        </p:txBody>
      </p:sp>
      <p:pic>
        <p:nvPicPr>
          <p:cNvPr id="233" name="Google Shape;233;p23"/>
          <p:cNvPicPr preferRelativeResize="0"/>
          <p:nvPr/>
        </p:nvPicPr>
        <p:blipFill>
          <a:blip r:embed="rId7">
            <a:alphaModFix/>
          </a:blip>
          <a:stretch>
            <a:fillRect/>
          </a:stretch>
        </p:blipFill>
        <p:spPr>
          <a:xfrm>
            <a:off x="5118375" y="1375825"/>
            <a:ext cx="3032925" cy="1533500"/>
          </a:xfrm>
          <a:prstGeom prst="rect">
            <a:avLst/>
          </a:prstGeom>
          <a:noFill/>
          <a:ln>
            <a:noFill/>
          </a:ln>
        </p:spPr>
      </p:pic>
      <p:sp>
        <p:nvSpPr>
          <p:cNvPr id="234" name="Google Shape;234;p23"/>
          <p:cNvSpPr txBox="1"/>
          <p:nvPr/>
        </p:nvSpPr>
        <p:spPr>
          <a:xfrm>
            <a:off x="5042175" y="2879575"/>
            <a:ext cx="32724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latin typeface="Economica"/>
                <a:ea typeface="Economica"/>
                <a:cs typeface="Economica"/>
                <a:sym typeface="Economica"/>
              </a:rPr>
              <a:t>Women </a:t>
            </a:r>
            <a:r>
              <a:rPr lang="en" sz="1800" b="1">
                <a:latin typeface="Economica"/>
                <a:ea typeface="Economica"/>
                <a:cs typeface="Economica"/>
                <a:sym typeface="Economica"/>
              </a:rPr>
              <a:t>15-24</a:t>
            </a:r>
            <a:r>
              <a:rPr lang="en" sz="1800">
                <a:latin typeface="Economica"/>
                <a:ea typeface="Economica"/>
                <a:cs typeface="Economica"/>
                <a:sym typeface="Economica"/>
              </a:rPr>
              <a:t> years and </a:t>
            </a:r>
            <a:r>
              <a:rPr lang="en" sz="1800" b="1">
                <a:latin typeface="Economica"/>
                <a:ea typeface="Economica"/>
                <a:cs typeface="Economica"/>
                <a:sym typeface="Economica"/>
              </a:rPr>
              <a:t>25-34</a:t>
            </a:r>
            <a:r>
              <a:rPr lang="en" sz="1800">
                <a:latin typeface="Economica"/>
                <a:ea typeface="Economica"/>
                <a:cs typeface="Economica"/>
                <a:sym typeface="Economica"/>
              </a:rPr>
              <a:t> years have the greatest need for abortion services</a:t>
            </a:r>
            <a:endParaRPr sz="1800">
              <a:latin typeface="Economica"/>
              <a:ea typeface="Economica"/>
              <a:cs typeface="Economica"/>
              <a:sym typeface="Economica"/>
            </a:endParaRPr>
          </a:p>
        </p:txBody>
      </p:sp>
      <p:pic>
        <p:nvPicPr>
          <p:cNvPr id="235" name="Google Shape;235;p23"/>
          <p:cNvPicPr preferRelativeResize="0"/>
          <p:nvPr/>
        </p:nvPicPr>
        <p:blipFill>
          <a:blip r:embed="rId8">
            <a:alphaModFix/>
          </a:blip>
          <a:stretch>
            <a:fillRect/>
          </a:stretch>
        </p:blipFill>
        <p:spPr>
          <a:xfrm>
            <a:off x="8227499" y="2515722"/>
            <a:ext cx="798625" cy="393600"/>
          </a:xfrm>
          <a:prstGeom prst="rect">
            <a:avLst/>
          </a:prstGeom>
          <a:noFill/>
          <a:ln>
            <a:noFill/>
          </a:ln>
        </p:spPr>
      </p:pic>
      <p:pic>
        <p:nvPicPr>
          <p:cNvPr id="2" name="Hana - Slide 7">
            <a:hlinkClick r:id="" action="ppaction://media"/>
            <a:extLst>
              <a:ext uri="{FF2B5EF4-FFF2-40B4-BE49-F238E27FC236}">
                <a16:creationId xmlns:a16="http://schemas.microsoft.com/office/drawing/2014/main" id="{38A93547-2E01-9C36-2E02-0A15DFB35BCA}"/>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8314575" y="429265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21000"/>
    </mc:Choice>
    <mc:Fallback xmlns="">
      <p:transition spd="slow" advTm="21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085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24"/>
          <p:cNvSpPr txBox="1"/>
          <p:nvPr/>
        </p:nvSpPr>
        <p:spPr>
          <a:xfrm>
            <a:off x="711775" y="219900"/>
            <a:ext cx="2395500" cy="915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1000" b="1">
                <a:solidFill>
                  <a:srgbClr val="191919"/>
                </a:solidFill>
                <a:latin typeface="Anaheim"/>
                <a:ea typeface="Anaheim"/>
                <a:cs typeface="Anaheim"/>
                <a:sym typeface="Anaheim"/>
              </a:rPr>
              <a:t>Correlation One</a:t>
            </a:r>
            <a:endParaRPr sz="1000" b="1">
              <a:solidFill>
                <a:srgbClr val="191919"/>
              </a:solidFill>
              <a:latin typeface="Anaheim"/>
              <a:ea typeface="Anaheim"/>
              <a:cs typeface="Anaheim"/>
              <a:sym typeface="Anaheim"/>
            </a:endParaRPr>
          </a:p>
        </p:txBody>
      </p:sp>
      <p:sp>
        <p:nvSpPr>
          <p:cNvPr id="241" name="Google Shape;241;p2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rmAutofit/>
          </a:bodyPr>
          <a:lstStyle/>
          <a:p>
            <a:pPr marL="0" lvl="0" indent="0" algn="r" rtl="0">
              <a:spcBef>
                <a:spcPts val="0"/>
              </a:spcBef>
              <a:spcAft>
                <a:spcPts val="0"/>
              </a:spcAft>
              <a:buNone/>
            </a:pPr>
            <a:fld id="{00000000-1234-1234-1234-123412341234}" type="slidenum">
              <a:rPr lang="en"/>
              <a:t>8</a:t>
            </a:fld>
            <a:endParaRPr/>
          </a:p>
        </p:txBody>
      </p:sp>
      <p:sp>
        <p:nvSpPr>
          <p:cNvPr id="242" name="Google Shape;242;p24"/>
          <p:cNvSpPr txBox="1"/>
          <p:nvPr/>
        </p:nvSpPr>
        <p:spPr>
          <a:xfrm>
            <a:off x="6409025" y="236625"/>
            <a:ext cx="2015100" cy="91500"/>
          </a:xfrm>
          <a:prstGeom prst="rect">
            <a:avLst/>
          </a:prstGeom>
          <a:noFill/>
          <a:ln>
            <a:noFill/>
          </a:ln>
        </p:spPr>
        <p:txBody>
          <a:bodyPr spcFirstLastPara="1" wrap="square" lIns="0" tIns="0" rIns="0" bIns="0" anchor="ctr" anchorCtr="0">
            <a:noAutofit/>
          </a:bodyPr>
          <a:lstStyle/>
          <a:p>
            <a:pPr marL="914400" lvl="0" indent="0" algn="r" rtl="0">
              <a:spcBef>
                <a:spcPts val="0"/>
              </a:spcBef>
              <a:spcAft>
                <a:spcPts val="0"/>
              </a:spcAft>
              <a:buNone/>
            </a:pPr>
            <a:r>
              <a:rPr lang="en" sz="1000">
                <a:solidFill>
                  <a:srgbClr val="191919"/>
                </a:solidFill>
                <a:latin typeface="Anaheim"/>
                <a:ea typeface="Anaheim"/>
                <a:cs typeface="Anaheim"/>
                <a:sym typeface="Anaheim"/>
              </a:rPr>
              <a:t>Data</a:t>
            </a:r>
            <a:endParaRPr sz="1000">
              <a:solidFill>
                <a:srgbClr val="191919"/>
              </a:solidFill>
              <a:latin typeface="Anaheim"/>
              <a:ea typeface="Anaheim"/>
              <a:cs typeface="Anaheim"/>
              <a:sym typeface="Anaheim"/>
            </a:endParaRPr>
          </a:p>
        </p:txBody>
      </p:sp>
      <p:grpSp>
        <p:nvGrpSpPr>
          <p:cNvPr id="243" name="Google Shape;243;p24"/>
          <p:cNvGrpSpPr/>
          <p:nvPr/>
        </p:nvGrpSpPr>
        <p:grpSpPr>
          <a:xfrm>
            <a:off x="711763" y="2591738"/>
            <a:ext cx="1463112" cy="1149313"/>
            <a:chOff x="711763" y="2591738"/>
            <a:chExt cx="1463112" cy="1149313"/>
          </a:xfrm>
        </p:grpSpPr>
        <p:sp>
          <p:nvSpPr>
            <p:cNvPr id="244" name="Google Shape;244;p24"/>
            <p:cNvSpPr txBox="1"/>
            <p:nvPr/>
          </p:nvSpPr>
          <p:spPr>
            <a:xfrm>
              <a:off x="711763" y="2591738"/>
              <a:ext cx="713700" cy="480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3600">
                  <a:solidFill>
                    <a:srgbClr val="191919"/>
                  </a:solidFill>
                  <a:latin typeface="Anton"/>
                  <a:ea typeface="Anton"/>
                  <a:cs typeface="Anton"/>
                  <a:sym typeface="Anton"/>
                </a:rPr>
                <a:t>01</a:t>
              </a:r>
              <a:endParaRPr sz="3600">
                <a:solidFill>
                  <a:srgbClr val="191919"/>
                </a:solidFill>
                <a:latin typeface="Anton"/>
                <a:ea typeface="Anton"/>
                <a:cs typeface="Anton"/>
                <a:sym typeface="Anton"/>
              </a:endParaRPr>
            </a:p>
          </p:txBody>
        </p:sp>
        <p:sp>
          <p:nvSpPr>
            <p:cNvPr id="245" name="Google Shape;245;p24"/>
            <p:cNvSpPr/>
            <p:nvPr/>
          </p:nvSpPr>
          <p:spPr>
            <a:xfrm>
              <a:off x="711775" y="3072350"/>
              <a:ext cx="1463100" cy="668700"/>
            </a:xfrm>
            <a:prstGeom prst="homePlate">
              <a:avLst>
                <a:gd name="adj" fmla="val 50000"/>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solidFill>
                    <a:schemeClr val="lt1"/>
                  </a:solidFill>
                  <a:latin typeface="Open Sans"/>
                  <a:ea typeface="Open Sans"/>
                  <a:cs typeface="Open Sans"/>
                  <a:sym typeface="Open Sans"/>
                </a:rPr>
                <a:t>Background</a:t>
              </a:r>
              <a:endParaRPr b="1">
                <a:solidFill>
                  <a:schemeClr val="lt1"/>
                </a:solidFill>
                <a:latin typeface="Open Sans"/>
                <a:ea typeface="Open Sans"/>
                <a:cs typeface="Open Sans"/>
                <a:sym typeface="Open Sans"/>
              </a:endParaRPr>
            </a:p>
          </p:txBody>
        </p:sp>
      </p:grpSp>
      <p:grpSp>
        <p:nvGrpSpPr>
          <p:cNvPr id="246" name="Google Shape;246;p24"/>
          <p:cNvGrpSpPr/>
          <p:nvPr/>
        </p:nvGrpSpPr>
        <p:grpSpPr>
          <a:xfrm>
            <a:off x="2077735" y="2591775"/>
            <a:ext cx="1712039" cy="1149316"/>
            <a:chOff x="2045975" y="2591734"/>
            <a:chExt cx="1960200" cy="1149316"/>
          </a:xfrm>
        </p:grpSpPr>
        <p:sp>
          <p:nvSpPr>
            <p:cNvPr id="247" name="Google Shape;247;p24"/>
            <p:cNvSpPr txBox="1"/>
            <p:nvPr/>
          </p:nvSpPr>
          <p:spPr>
            <a:xfrm>
              <a:off x="2245845" y="2591734"/>
              <a:ext cx="811800" cy="480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3600">
                  <a:solidFill>
                    <a:srgbClr val="FFC800"/>
                  </a:solidFill>
                  <a:latin typeface="Anton"/>
                  <a:ea typeface="Anton"/>
                  <a:cs typeface="Anton"/>
                  <a:sym typeface="Anton"/>
                </a:rPr>
                <a:t>02</a:t>
              </a:r>
              <a:endParaRPr sz="3600">
                <a:solidFill>
                  <a:srgbClr val="FFC800"/>
                </a:solidFill>
                <a:latin typeface="Anton"/>
                <a:ea typeface="Anton"/>
                <a:cs typeface="Anton"/>
                <a:sym typeface="Anton"/>
              </a:endParaRPr>
            </a:p>
          </p:txBody>
        </p:sp>
        <p:sp>
          <p:nvSpPr>
            <p:cNvPr id="248" name="Google Shape;248;p24"/>
            <p:cNvSpPr/>
            <p:nvPr/>
          </p:nvSpPr>
          <p:spPr>
            <a:xfrm>
              <a:off x="2045975" y="3072350"/>
              <a:ext cx="1960200" cy="668700"/>
            </a:xfrm>
            <a:prstGeom prst="chevron">
              <a:avLst>
                <a:gd name="adj" fmla="val 50000"/>
              </a:avLst>
            </a:prstGeom>
            <a:solidFill>
              <a:srgbClr val="FFC800"/>
            </a:solidFill>
            <a:ln w="9525" cap="flat" cmpd="sng">
              <a:solidFill>
                <a:srgbClr val="FFC8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lt1"/>
                  </a:solidFill>
                  <a:latin typeface="Open Sans"/>
                  <a:ea typeface="Open Sans"/>
                  <a:cs typeface="Open Sans"/>
                  <a:sym typeface="Open Sans"/>
                </a:rPr>
                <a:t>Data</a:t>
              </a:r>
              <a:endParaRPr sz="1500" b="1">
                <a:solidFill>
                  <a:schemeClr val="accent6"/>
                </a:solidFill>
              </a:endParaRPr>
            </a:p>
          </p:txBody>
        </p:sp>
      </p:grpSp>
      <p:grpSp>
        <p:nvGrpSpPr>
          <p:cNvPr id="249" name="Google Shape;249;p24"/>
          <p:cNvGrpSpPr/>
          <p:nvPr/>
        </p:nvGrpSpPr>
        <p:grpSpPr>
          <a:xfrm>
            <a:off x="3789883" y="2622080"/>
            <a:ext cx="1751568" cy="1088713"/>
            <a:chOff x="3973200" y="2622038"/>
            <a:chExt cx="1568100" cy="1088713"/>
          </a:xfrm>
        </p:grpSpPr>
        <p:sp>
          <p:nvSpPr>
            <p:cNvPr id="250" name="Google Shape;250;p24"/>
            <p:cNvSpPr txBox="1"/>
            <p:nvPr/>
          </p:nvSpPr>
          <p:spPr>
            <a:xfrm>
              <a:off x="4113467" y="2622038"/>
              <a:ext cx="713700" cy="480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3600">
                  <a:solidFill>
                    <a:srgbClr val="191919"/>
                  </a:solidFill>
                  <a:latin typeface="Anton"/>
                  <a:ea typeface="Anton"/>
                  <a:cs typeface="Anton"/>
                  <a:sym typeface="Anton"/>
                </a:rPr>
                <a:t>03</a:t>
              </a:r>
              <a:endParaRPr sz="3600">
                <a:solidFill>
                  <a:srgbClr val="191919"/>
                </a:solidFill>
                <a:latin typeface="Anton"/>
                <a:ea typeface="Anton"/>
                <a:cs typeface="Anton"/>
                <a:sym typeface="Anton"/>
              </a:endParaRPr>
            </a:p>
          </p:txBody>
        </p:sp>
        <p:sp>
          <p:nvSpPr>
            <p:cNvPr id="251" name="Google Shape;251;p24"/>
            <p:cNvSpPr/>
            <p:nvPr/>
          </p:nvSpPr>
          <p:spPr>
            <a:xfrm>
              <a:off x="3973200" y="3102650"/>
              <a:ext cx="1568100" cy="608100"/>
            </a:xfrm>
            <a:prstGeom prst="chevron">
              <a:avLst>
                <a:gd name="adj" fmla="val 50000"/>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lt1"/>
                  </a:solidFill>
                  <a:latin typeface="Open Sans"/>
                  <a:ea typeface="Open Sans"/>
                  <a:cs typeface="Open Sans"/>
                  <a:sym typeface="Open Sans"/>
                </a:rPr>
                <a:t>Methods</a:t>
              </a:r>
              <a:endParaRPr sz="1500" b="1">
                <a:solidFill>
                  <a:schemeClr val="accent6"/>
                </a:solidFill>
              </a:endParaRPr>
            </a:p>
          </p:txBody>
        </p:sp>
      </p:grpSp>
      <p:grpSp>
        <p:nvGrpSpPr>
          <p:cNvPr id="252" name="Google Shape;252;p24"/>
          <p:cNvGrpSpPr/>
          <p:nvPr/>
        </p:nvGrpSpPr>
        <p:grpSpPr>
          <a:xfrm>
            <a:off x="5494075" y="2622038"/>
            <a:ext cx="1661100" cy="1088700"/>
            <a:chOff x="5494075" y="2622038"/>
            <a:chExt cx="1661100" cy="1088700"/>
          </a:xfrm>
        </p:grpSpPr>
        <p:sp>
          <p:nvSpPr>
            <p:cNvPr id="253" name="Google Shape;253;p24"/>
            <p:cNvSpPr txBox="1"/>
            <p:nvPr/>
          </p:nvSpPr>
          <p:spPr>
            <a:xfrm>
              <a:off x="5541291" y="2622038"/>
              <a:ext cx="713700" cy="480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3600">
                  <a:solidFill>
                    <a:srgbClr val="191919"/>
                  </a:solidFill>
                  <a:latin typeface="Anton"/>
                  <a:ea typeface="Anton"/>
                  <a:cs typeface="Anton"/>
                  <a:sym typeface="Anton"/>
                </a:rPr>
                <a:t>04</a:t>
              </a:r>
              <a:endParaRPr sz="3600">
                <a:solidFill>
                  <a:srgbClr val="191919"/>
                </a:solidFill>
                <a:latin typeface="Anton"/>
                <a:ea typeface="Anton"/>
                <a:cs typeface="Anton"/>
                <a:sym typeface="Anton"/>
              </a:endParaRPr>
            </a:p>
          </p:txBody>
        </p:sp>
        <p:sp>
          <p:nvSpPr>
            <p:cNvPr id="254" name="Google Shape;254;p24"/>
            <p:cNvSpPr/>
            <p:nvPr/>
          </p:nvSpPr>
          <p:spPr>
            <a:xfrm>
              <a:off x="5494075" y="3102638"/>
              <a:ext cx="1661100" cy="608100"/>
            </a:xfrm>
            <a:prstGeom prst="chevron">
              <a:avLst>
                <a:gd name="adj" fmla="val 50000"/>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lt1"/>
                  </a:solidFill>
                  <a:latin typeface="Open Sans"/>
                  <a:ea typeface="Open Sans"/>
                  <a:cs typeface="Open Sans"/>
                  <a:sym typeface="Open Sans"/>
                </a:rPr>
                <a:t>Findings</a:t>
              </a:r>
              <a:endParaRPr sz="1500" b="1">
                <a:solidFill>
                  <a:schemeClr val="accent6"/>
                </a:solidFill>
              </a:endParaRPr>
            </a:p>
          </p:txBody>
        </p:sp>
      </p:grpSp>
      <p:grpSp>
        <p:nvGrpSpPr>
          <p:cNvPr id="255" name="Google Shape;255;p24"/>
          <p:cNvGrpSpPr/>
          <p:nvPr/>
        </p:nvGrpSpPr>
        <p:grpSpPr>
          <a:xfrm>
            <a:off x="7076400" y="2622050"/>
            <a:ext cx="1347725" cy="1088700"/>
            <a:chOff x="7076400" y="2622050"/>
            <a:chExt cx="1347725" cy="1088700"/>
          </a:xfrm>
        </p:grpSpPr>
        <p:sp>
          <p:nvSpPr>
            <p:cNvPr id="256" name="Google Shape;256;p24"/>
            <p:cNvSpPr/>
            <p:nvPr/>
          </p:nvSpPr>
          <p:spPr>
            <a:xfrm>
              <a:off x="8023425" y="3102650"/>
              <a:ext cx="361925" cy="608100"/>
            </a:xfrm>
            <a:prstGeom prst="flowChartProcess">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7" name="Google Shape;257;p24"/>
            <p:cNvGrpSpPr/>
            <p:nvPr/>
          </p:nvGrpSpPr>
          <p:grpSpPr>
            <a:xfrm>
              <a:off x="7076400" y="2622050"/>
              <a:ext cx="1347725" cy="1088700"/>
              <a:chOff x="7076400" y="2622050"/>
              <a:chExt cx="1347725" cy="1088700"/>
            </a:xfrm>
          </p:grpSpPr>
          <p:sp>
            <p:nvSpPr>
              <p:cNvPr id="258" name="Google Shape;258;p24"/>
              <p:cNvSpPr txBox="1"/>
              <p:nvPr/>
            </p:nvSpPr>
            <p:spPr>
              <a:xfrm>
                <a:off x="7194103" y="2622050"/>
                <a:ext cx="713700" cy="480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3600">
                    <a:solidFill>
                      <a:srgbClr val="191919"/>
                    </a:solidFill>
                    <a:latin typeface="Anton"/>
                    <a:ea typeface="Anton"/>
                    <a:cs typeface="Anton"/>
                    <a:sym typeface="Anton"/>
                  </a:rPr>
                  <a:t>05</a:t>
                </a:r>
                <a:endParaRPr sz="3600">
                  <a:solidFill>
                    <a:srgbClr val="191919"/>
                  </a:solidFill>
                  <a:latin typeface="Anton"/>
                  <a:ea typeface="Anton"/>
                  <a:cs typeface="Anton"/>
                  <a:sym typeface="Anton"/>
                </a:endParaRPr>
              </a:p>
            </p:txBody>
          </p:sp>
          <p:sp>
            <p:nvSpPr>
              <p:cNvPr id="259" name="Google Shape;259;p24"/>
              <p:cNvSpPr/>
              <p:nvPr/>
            </p:nvSpPr>
            <p:spPr>
              <a:xfrm>
                <a:off x="7076400" y="3102650"/>
                <a:ext cx="1254600" cy="608100"/>
              </a:xfrm>
              <a:prstGeom prst="chevron">
                <a:avLst>
                  <a:gd name="adj" fmla="val 50000"/>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500" b="1">
                  <a:solidFill>
                    <a:schemeClr val="accent6"/>
                  </a:solidFill>
                </a:endParaRPr>
              </a:p>
            </p:txBody>
          </p:sp>
          <p:sp>
            <p:nvSpPr>
              <p:cNvPr id="260" name="Google Shape;260;p24"/>
              <p:cNvSpPr txBox="1"/>
              <p:nvPr/>
            </p:nvSpPr>
            <p:spPr>
              <a:xfrm>
                <a:off x="7436825" y="3198950"/>
                <a:ext cx="98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chemeClr val="lt1"/>
                    </a:solidFill>
                    <a:latin typeface="Open Sans"/>
                    <a:ea typeface="Open Sans"/>
                    <a:cs typeface="Open Sans"/>
                    <a:sym typeface="Open Sans"/>
                  </a:rPr>
                  <a:t>Impact</a:t>
                </a:r>
                <a:endParaRPr>
                  <a:latin typeface="Anaheim"/>
                  <a:ea typeface="Anaheim"/>
                  <a:cs typeface="Anaheim"/>
                  <a:sym typeface="Anaheim"/>
                </a:endParaRPr>
              </a:p>
            </p:txBody>
          </p:sp>
        </p:grpSp>
      </p:grpSp>
      <p:sp>
        <p:nvSpPr>
          <p:cNvPr id="261" name="Google Shape;261;p24"/>
          <p:cNvSpPr txBox="1"/>
          <p:nvPr/>
        </p:nvSpPr>
        <p:spPr>
          <a:xfrm>
            <a:off x="6400675" y="4833925"/>
            <a:ext cx="2015100" cy="91500"/>
          </a:xfrm>
          <a:prstGeom prst="rect">
            <a:avLst/>
          </a:prstGeom>
          <a:noFill/>
          <a:ln>
            <a:noFill/>
          </a:ln>
        </p:spPr>
        <p:txBody>
          <a:bodyPr spcFirstLastPara="1" wrap="square" lIns="0" tIns="0" rIns="0" bIns="0" anchor="ctr" anchorCtr="0">
            <a:noAutofit/>
          </a:bodyPr>
          <a:lstStyle/>
          <a:p>
            <a:pPr marL="914400" lvl="0" indent="0" algn="r" rtl="0">
              <a:spcBef>
                <a:spcPts val="0"/>
              </a:spcBef>
              <a:spcAft>
                <a:spcPts val="0"/>
              </a:spcAft>
              <a:buNone/>
            </a:pPr>
            <a:r>
              <a:rPr lang="en" sz="1000">
                <a:solidFill>
                  <a:srgbClr val="191919"/>
                </a:solidFill>
                <a:latin typeface="Anaheim"/>
                <a:ea typeface="Anaheim"/>
                <a:cs typeface="Anaheim"/>
                <a:sym typeface="Anaheim"/>
              </a:rPr>
              <a:t>2022 DS4A Capstone</a:t>
            </a:r>
            <a:endParaRPr sz="1000">
              <a:solidFill>
                <a:srgbClr val="191919"/>
              </a:solidFill>
              <a:latin typeface="Anaheim"/>
              <a:ea typeface="Anaheim"/>
              <a:cs typeface="Anaheim"/>
              <a:sym typeface="Anaheim"/>
            </a:endParaRPr>
          </a:p>
        </p:txBody>
      </p:sp>
      <p:pic>
        <p:nvPicPr>
          <p:cNvPr id="2" name="Hana - Slide 8">
            <a:hlinkClick r:id="" action="ppaction://media"/>
            <a:extLst>
              <a:ext uri="{FF2B5EF4-FFF2-40B4-BE49-F238E27FC236}">
                <a16:creationId xmlns:a16="http://schemas.microsoft.com/office/drawing/2014/main" id="{B7071524-535B-2FCF-1BF9-0A892F8955E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495884" y="4140251"/>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5000"/>
    </mc:Choice>
    <mc:Fallback xmlns="">
      <p:transition spd="slow" advTm="5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9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6" name="Google Shape;266;p25"/>
          <p:cNvSpPr txBox="1"/>
          <p:nvPr/>
        </p:nvSpPr>
        <p:spPr>
          <a:xfrm>
            <a:off x="711775" y="219900"/>
            <a:ext cx="2395500" cy="915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1000" b="1">
                <a:solidFill>
                  <a:srgbClr val="191919"/>
                </a:solidFill>
                <a:latin typeface="Anaheim"/>
                <a:ea typeface="Anaheim"/>
                <a:cs typeface="Anaheim"/>
                <a:sym typeface="Anaheim"/>
              </a:rPr>
              <a:t>Correlation One</a:t>
            </a:r>
            <a:endParaRPr sz="1000" b="1">
              <a:solidFill>
                <a:srgbClr val="191919"/>
              </a:solidFill>
              <a:latin typeface="Anaheim"/>
              <a:ea typeface="Anaheim"/>
              <a:cs typeface="Anaheim"/>
              <a:sym typeface="Anaheim"/>
            </a:endParaRPr>
          </a:p>
        </p:txBody>
      </p:sp>
      <p:sp>
        <p:nvSpPr>
          <p:cNvPr id="267" name="Google Shape;267;p2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rmAutofit/>
          </a:bodyPr>
          <a:lstStyle/>
          <a:p>
            <a:pPr marL="0" lvl="0" indent="0" algn="r" rtl="0">
              <a:spcBef>
                <a:spcPts val="0"/>
              </a:spcBef>
              <a:spcAft>
                <a:spcPts val="0"/>
              </a:spcAft>
              <a:buNone/>
            </a:pPr>
            <a:fld id="{00000000-1234-1234-1234-123412341234}" type="slidenum">
              <a:rPr lang="en"/>
              <a:t>9</a:t>
            </a:fld>
            <a:endParaRPr/>
          </a:p>
        </p:txBody>
      </p:sp>
      <p:sp>
        <p:nvSpPr>
          <p:cNvPr id="268" name="Google Shape;268;p25"/>
          <p:cNvSpPr txBox="1"/>
          <p:nvPr/>
        </p:nvSpPr>
        <p:spPr>
          <a:xfrm>
            <a:off x="6409025" y="236625"/>
            <a:ext cx="2015100" cy="91500"/>
          </a:xfrm>
          <a:prstGeom prst="rect">
            <a:avLst/>
          </a:prstGeom>
          <a:noFill/>
          <a:ln>
            <a:noFill/>
          </a:ln>
        </p:spPr>
        <p:txBody>
          <a:bodyPr spcFirstLastPara="1" wrap="square" lIns="0" tIns="0" rIns="0" bIns="0" anchor="ctr" anchorCtr="0">
            <a:noAutofit/>
          </a:bodyPr>
          <a:lstStyle/>
          <a:p>
            <a:pPr marL="914400" lvl="0" indent="0" algn="r" rtl="0">
              <a:spcBef>
                <a:spcPts val="0"/>
              </a:spcBef>
              <a:spcAft>
                <a:spcPts val="0"/>
              </a:spcAft>
              <a:buNone/>
            </a:pPr>
            <a:r>
              <a:rPr lang="en" sz="1000">
                <a:solidFill>
                  <a:srgbClr val="191919"/>
                </a:solidFill>
                <a:latin typeface="Anaheim"/>
                <a:ea typeface="Anaheim"/>
                <a:cs typeface="Anaheim"/>
                <a:sym typeface="Anaheim"/>
              </a:rPr>
              <a:t>Data</a:t>
            </a:r>
            <a:endParaRPr sz="1000">
              <a:solidFill>
                <a:srgbClr val="191919"/>
              </a:solidFill>
              <a:latin typeface="Anaheim"/>
              <a:ea typeface="Anaheim"/>
              <a:cs typeface="Anaheim"/>
              <a:sym typeface="Anaheim"/>
            </a:endParaRPr>
          </a:p>
        </p:txBody>
      </p:sp>
      <p:sp>
        <p:nvSpPr>
          <p:cNvPr id="269" name="Google Shape;269;p25"/>
          <p:cNvSpPr txBox="1"/>
          <p:nvPr/>
        </p:nvSpPr>
        <p:spPr>
          <a:xfrm>
            <a:off x="6400675" y="4833925"/>
            <a:ext cx="2015100" cy="91500"/>
          </a:xfrm>
          <a:prstGeom prst="rect">
            <a:avLst/>
          </a:prstGeom>
          <a:noFill/>
          <a:ln>
            <a:noFill/>
          </a:ln>
        </p:spPr>
        <p:txBody>
          <a:bodyPr spcFirstLastPara="1" wrap="square" lIns="0" tIns="0" rIns="0" bIns="0" anchor="ctr" anchorCtr="0">
            <a:noAutofit/>
          </a:bodyPr>
          <a:lstStyle/>
          <a:p>
            <a:pPr marL="914400" lvl="0" indent="0" algn="r" rtl="0">
              <a:spcBef>
                <a:spcPts val="0"/>
              </a:spcBef>
              <a:spcAft>
                <a:spcPts val="0"/>
              </a:spcAft>
              <a:buNone/>
            </a:pPr>
            <a:r>
              <a:rPr lang="en" sz="1000">
                <a:solidFill>
                  <a:srgbClr val="191919"/>
                </a:solidFill>
                <a:latin typeface="Anaheim"/>
                <a:ea typeface="Anaheim"/>
                <a:cs typeface="Anaheim"/>
                <a:sym typeface="Anaheim"/>
              </a:rPr>
              <a:t>2022 DS4A Capstone</a:t>
            </a:r>
            <a:endParaRPr sz="1000">
              <a:solidFill>
                <a:srgbClr val="191919"/>
              </a:solidFill>
              <a:latin typeface="Anaheim"/>
              <a:ea typeface="Anaheim"/>
              <a:cs typeface="Anaheim"/>
              <a:sym typeface="Anaheim"/>
            </a:endParaRPr>
          </a:p>
        </p:txBody>
      </p:sp>
      <p:sp>
        <p:nvSpPr>
          <p:cNvPr id="270" name="Google Shape;270;p25"/>
          <p:cNvSpPr txBox="1"/>
          <p:nvPr/>
        </p:nvSpPr>
        <p:spPr>
          <a:xfrm>
            <a:off x="493725" y="1480400"/>
            <a:ext cx="1887000" cy="809100"/>
          </a:xfrm>
          <a:prstGeom prst="rect">
            <a:avLst/>
          </a:prstGeom>
          <a:solidFill>
            <a:srgbClr val="191919"/>
          </a:solidFill>
          <a:ln w="9525" cap="flat" cmpd="sng">
            <a:solidFill>
              <a:srgbClr val="FFC8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FFC800"/>
                </a:solidFill>
                <a:latin typeface="Anton"/>
                <a:ea typeface="Anton"/>
                <a:cs typeface="Anton"/>
                <a:sym typeface="Anton"/>
              </a:rPr>
              <a:t>Abortion Status</a:t>
            </a:r>
            <a:endParaRPr sz="1800">
              <a:solidFill>
                <a:srgbClr val="FFC800"/>
              </a:solidFill>
              <a:latin typeface="Anton"/>
              <a:ea typeface="Anton"/>
              <a:cs typeface="Anton"/>
              <a:sym typeface="Anton"/>
            </a:endParaRPr>
          </a:p>
          <a:p>
            <a:pPr marL="0" lvl="0" indent="0" algn="ctr" rtl="0">
              <a:spcBef>
                <a:spcPts val="0"/>
              </a:spcBef>
              <a:spcAft>
                <a:spcPts val="0"/>
              </a:spcAft>
              <a:buNone/>
            </a:pPr>
            <a:r>
              <a:rPr lang="en" sz="1800">
                <a:solidFill>
                  <a:srgbClr val="FFC800"/>
                </a:solidFill>
                <a:latin typeface="Anton"/>
                <a:ea typeface="Anton"/>
                <a:cs typeface="Anton"/>
                <a:sym typeface="Anton"/>
              </a:rPr>
              <a:t>Classification</a:t>
            </a:r>
            <a:endParaRPr sz="1800">
              <a:solidFill>
                <a:srgbClr val="FFC800"/>
              </a:solidFill>
              <a:latin typeface="Anton"/>
              <a:ea typeface="Anton"/>
              <a:cs typeface="Anton"/>
              <a:sym typeface="Anton"/>
            </a:endParaRPr>
          </a:p>
        </p:txBody>
      </p:sp>
      <p:sp>
        <p:nvSpPr>
          <p:cNvPr id="271" name="Google Shape;271;p25"/>
          <p:cNvSpPr txBox="1"/>
          <p:nvPr/>
        </p:nvSpPr>
        <p:spPr>
          <a:xfrm>
            <a:off x="508725" y="2853975"/>
            <a:ext cx="1857000" cy="809100"/>
          </a:xfrm>
          <a:prstGeom prst="rect">
            <a:avLst/>
          </a:prstGeom>
          <a:solidFill>
            <a:srgbClr val="191919"/>
          </a:solidFill>
          <a:ln w="9525" cap="flat" cmpd="sng">
            <a:solidFill>
              <a:srgbClr val="FFC8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FFC800"/>
                </a:solidFill>
                <a:latin typeface="Anton"/>
                <a:ea typeface="Anton"/>
                <a:cs typeface="Anton"/>
                <a:sym typeface="Anton"/>
              </a:rPr>
              <a:t> Opinion Mining</a:t>
            </a:r>
            <a:endParaRPr sz="1800">
              <a:solidFill>
                <a:srgbClr val="FFC800"/>
              </a:solidFill>
              <a:latin typeface="Anton"/>
              <a:ea typeface="Anton"/>
              <a:cs typeface="Anton"/>
              <a:sym typeface="Anton"/>
            </a:endParaRPr>
          </a:p>
        </p:txBody>
      </p:sp>
      <p:pic>
        <p:nvPicPr>
          <p:cNvPr id="272" name="Google Shape;272;p25"/>
          <p:cNvPicPr preferRelativeResize="0"/>
          <p:nvPr/>
        </p:nvPicPr>
        <p:blipFill>
          <a:blip r:embed="rId5">
            <a:alphaModFix/>
          </a:blip>
          <a:stretch>
            <a:fillRect/>
          </a:stretch>
        </p:blipFill>
        <p:spPr>
          <a:xfrm>
            <a:off x="2709125" y="922275"/>
            <a:ext cx="5915025" cy="2981325"/>
          </a:xfrm>
          <a:prstGeom prst="rect">
            <a:avLst/>
          </a:prstGeom>
          <a:noFill/>
          <a:ln>
            <a:noFill/>
          </a:ln>
        </p:spPr>
      </p:pic>
      <p:pic>
        <p:nvPicPr>
          <p:cNvPr id="2" name="Hana - Slide 9">
            <a:hlinkClick r:id="" action="ppaction://media"/>
            <a:extLst>
              <a:ext uri="{FF2B5EF4-FFF2-40B4-BE49-F238E27FC236}">
                <a16:creationId xmlns:a16="http://schemas.microsoft.com/office/drawing/2014/main" id="{A9F6EDFE-938C-F0BB-CEC5-5EB412E4FF3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415775" y="4140251"/>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9000"/>
    </mc:Choice>
    <mc:Fallback xmlns="">
      <p:transition spd="slow" advTm="19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90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theme/theme1.xml><?xml version="1.0" encoding="utf-8"?>
<a:theme xmlns:a="http://schemas.openxmlformats.org/drawingml/2006/main" name="Luxe">
  <a:themeElements>
    <a:clrScheme name="Luxe">
      <a:dk1>
        <a:srgbClr val="000000"/>
      </a:dk1>
      <a:lt1>
        <a:srgbClr val="FFFFFF"/>
      </a:lt1>
      <a:dk2>
        <a:srgbClr val="B7B7B7"/>
      </a:dk2>
      <a:lt2>
        <a:srgbClr val="CCA677"/>
      </a:lt2>
      <a:accent1>
        <a:srgbClr val="5D4037"/>
      </a:accent1>
      <a:accent2>
        <a:srgbClr val="455A64"/>
      </a:accent2>
      <a:accent3>
        <a:srgbClr val="57BB8A"/>
      </a:accent3>
      <a:accent4>
        <a:srgbClr val="78909C"/>
      </a:accent4>
      <a:accent5>
        <a:srgbClr val="607D8B"/>
      </a:accent5>
      <a:accent6>
        <a:srgbClr val="DCE755"/>
      </a:accent6>
      <a:hlink>
        <a:srgbClr val="CC0000"/>
      </a:hlink>
      <a:folHlink>
        <a:srgbClr val="607D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375</TotalTime>
  <Words>2968</Words>
  <Application>Microsoft Office PowerPoint</Application>
  <PresentationFormat>On-screen Show (16:9)</PresentationFormat>
  <Paragraphs>585</Paragraphs>
  <Slides>34</Slides>
  <Notes>34</Notes>
  <HiddenSlides>8</HiddenSlides>
  <MMClips>25</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34</vt:i4>
      </vt:variant>
    </vt:vector>
  </HeadingPairs>
  <TitlesOfParts>
    <vt:vector size="41" baseType="lpstr">
      <vt:lpstr>Open Sans</vt:lpstr>
      <vt:lpstr>Economica</vt:lpstr>
      <vt:lpstr>Arial</vt:lpstr>
      <vt:lpstr>Roboto</vt:lpstr>
      <vt:lpstr>Anaheim</vt:lpstr>
      <vt:lpstr>Anton</vt:lpstr>
      <vt:lpstr>Luxe</vt:lpstr>
      <vt:lpstr>A Tweet Today, A Ban Tomorrow: Abortion Trends by US State</vt:lpstr>
      <vt:lpstr>PowerPoint Presentation</vt:lpstr>
      <vt:lpstr>PowerPoint Presentation</vt:lpstr>
      <vt:lpstr>Objectives</vt:lpstr>
      <vt:lpstr>PowerPoint Presentation</vt:lpstr>
      <vt:lpstr>US Abortion Trends: Legal vs Illegal, 1988 to 2017</vt:lpstr>
      <vt:lpstr>US Abortion Trends: By Race, 2014 to 2020</vt:lpstr>
      <vt:lpstr>PowerPoint Presentation</vt:lpstr>
      <vt:lpstr>PowerPoint Presentation</vt:lpstr>
      <vt:lpstr>PowerPoint Presentation</vt:lpstr>
      <vt:lpstr>PowerPoint Presentation</vt:lpstr>
      <vt:lpstr>Methods and Tools: Abortion Data </vt:lpstr>
      <vt:lpstr>Correlation Matrix: Abortion Ratio, 1988 to 2017 </vt:lpstr>
      <vt:lpstr>Abortion Data - (Un)supervised Models</vt:lpstr>
      <vt:lpstr>Methods and Tools: Tweet Data </vt:lpstr>
      <vt:lpstr>Twitter Data - Candidate Classifier Models </vt:lpstr>
      <vt:lpstr>PowerPoint Presentation</vt:lpstr>
      <vt:lpstr>Abortion Data: Unsupervised Learning Model Test Results</vt:lpstr>
      <vt:lpstr>Abortion Data: Decision Tree Model Test Results</vt:lpstr>
      <vt:lpstr>Word Cloud of Tweets: Train vs Test Dataset</vt:lpstr>
      <vt:lpstr>Twitter Statistics: Top Hashtags &amp; User Mentions </vt:lpstr>
      <vt:lpstr>Twitter Data: SVM Model Test Results</vt:lpstr>
      <vt:lpstr>PowerPoint Presentation</vt:lpstr>
      <vt:lpstr>Limitations and Opportunities</vt:lpstr>
      <vt:lpstr>Real World Impact</vt:lpstr>
      <vt:lpstr>Thank you! Any questions?</vt:lpstr>
      <vt:lpstr>Real World Impact</vt:lpstr>
      <vt:lpstr>PowerPoint Presentation</vt:lpstr>
      <vt:lpstr>US Abortion Trends: By Age, 2014 to 2020</vt:lpstr>
      <vt:lpstr>PowerPoint Presentation</vt:lpstr>
      <vt:lpstr>Findings: Tweet Data</vt:lpstr>
      <vt:lpstr>Correlation Matrix: Abortion Rates, 1988 to 2017 </vt:lpstr>
      <vt:lpstr>Twitter Statistics: Top Hashtags</vt:lpstr>
      <vt:lpstr>Findings: Tweet Data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Tweet Today, A Ban Tomorrow: Abortion Trends by US State</dc:title>
  <dc:creator>Amelia</dc:creator>
  <cp:lastModifiedBy>Amelia Nash</cp:lastModifiedBy>
  <cp:revision>38</cp:revision>
  <dcterms:modified xsi:type="dcterms:W3CDTF">2022-07-31T00:40:19Z</dcterms:modified>
</cp:coreProperties>
</file>